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6" r:id="rId3"/>
    <p:sldId id="274" r:id="rId4"/>
    <p:sldId id="278" r:id="rId5"/>
    <p:sldId id="277" r:id="rId6"/>
    <p:sldId id="279" r:id="rId7"/>
    <p:sldId id="280" r:id="rId8"/>
    <p:sldId id="281" r:id="rId9"/>
    <p:sldId id="275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9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400A-B214-4DC1-B61B-64F8E9DB133F}" type="datetimeFigureOut">
              <a:rPr lang="hu-HU" smtClean="0"/>
              <a:pPr/>
              <a:t>2013.06.23.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62117-A305-4477-A65F-CDCBA3E55EB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EA9CB0-B8C5-403A-9DB1-7805ACB30FC5}" type="datetimeFigureOut">
              <a:rPr lang="hu-HU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5744DA-1318-4D70-AEB1-80A65E8F64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744DA-1318-4D70-AEB1-80A65E8F64E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183F4-FD33-4545-B6A8-3B79B5E80D33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B790B-4DF3-499B-8D28-B0C31A7CA74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EA4F1-DD7D-402C-BE66-2F47873BB9DE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719BA-A7A2-4161-B721-28B4279B95F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52143-9902-4209-A9AE-F790D1051E4E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9D01E-86D2-4549-A991-97F8E961FF8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1747CF-8EA2-4E2C-90D5-18920D50EE5C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9BA8E-1C3C-4DED-9360-3EEC478BDC8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5923F-022E-4120-9109-6CA97E9EC63E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5FA17-66EB-41B7-B6D4-6A37EC6DF42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33E2A-4532-4FD2-9203-0D83C0587B42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BDFF1-3291-49BB-8DAE-4496DB2EA6E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A374CC-8122-437D-A763-86CA1472538B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7D6C3-EDDF-4F10-ACCA-3C9BEE9C528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99DB1-8CE8-4F6D-9469-CF0D0A922B51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4502-A66B-448C-9F01-B16E9F6BCB1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85BF3-4DFA-4282-8B07-73191C4FDF9A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6909C-8BC5-40BE-82EB-4B1E91EA9AF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05538-70C7-48B9-80A6-8D18EDA31ECC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9F61-709A-48BA-9C03-C9BF13AF139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36B82-6576-46FB-A832-407722791ABB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CFCCE9B-8F6C-4308-9716-97AD0BCEFED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596571-6441-4422-8BE0-0DC0B315C561}" type="datetimeFigureOut">
              <a:rPr lang="hu-HU" smtClean="0"/>
              <a:pPr>
                <a:defRPr/>
              </a:pPr>
              <a:t>2013.06.23.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957F4B4-AFF6-476F-A17E-7277C786B3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uszt_logo_nagy_cmy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71546"/>
            <a:ext cx="3431904" cy="4572033"/>
          </a:xfrm>
          <a:prstGeom prst="rect">
            <a:avLst/>
          </a:prstGeom>
        </p:spPr>
      </p:pic>
      <p:sp>
        <p:nvSpPr>
          <p:cNvPr id="17" name="Cím 16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3643338" cy="357190"/>
          </a:xfrm>
        </p:spPr>
        <p:txBody>
          <a:bodyPr>
            <a:normAutofit fontScale="90000"/>
          </a:bodyPr>
          <a:lstStyle/>
          <a:p>
            <a:pPr algn="l"/>
            <a:r>
              <a:rPr lang="hu-HU" sz="1800" dirty="0" smtClean="0">
                <a:solidFill>
                  <a:srgbClr val="00B050"/>
                </a:solidFill>
                <a:effectLst/>
              </a:rPr>
              <a:t>TÁMOP-4.1.1-C-12/1/KONV-2012-0013</a:t>
            </a:r>
            <a:endParaRPr lang="hu-HU" sz="1800" dirty="0">
              <a:solidFill>
                <a:srgbClr val="00B050"/>
              </a:solidFill>
              <a:effectLst/>
            </a:endParaRPr>
          </a:p>
        </p:txBody>
      </p:sp>
      <p:sp>
        <p:nvSpPr>
          <p:cNvPr id="18" name="Alcím 17"/>
          <p:cNvSpPr>
            <a:spLocks noGrp="1"/>
          </p:cNvSpPr>
          <p:nvPr>
            <p:ph type="subTitle" idx="1"/>
          </p:nvPr>
        </p:nvSpPr>
        <p:spPr>
          <a:xfrm>
            <a:off x="3635896" y="1124744"/>
            <a:ext cx="5143536" cy="105772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VERSENYKÉPES DEBRECENI EGYETEM</a:t>
            </a:r>
            <a:endParaRPr lang="hu-H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pic>
        <p:nvPicPr>
          <p:cNvPr id="19" name="Kép 18" descr="EU_ESZ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20" name="Kép 19" descr="MM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9" name="Alcím 17"/>
          <p:cNvSpPr txBox="1">
            <a:spLocks/>
          </p:cNvSpPr>
          <p:nvPr/>
        </p:nvSpPr>
        <p:spPr>
          <a:xfrm>
            <a:off x="3635896" y="2708920"/>
            <a:ext cx="5143536" cy="105772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</a:rPr>
              <a:t>A Diplomás Pályakövetési Rendszer eredményeinek beépítése</a:t>
            </a:r>
            <a:r>
              <a:rPr kumimoji="0" lang="hu-H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</a:rPr>
              <a:t> az egyetemi döntési folyamatokba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499992" y="5085184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Dr. Szűcs Edit </a:t>
            </a:r>
          </a:p>
          <a:p>
            <a:pPr algn="ctr"/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inőségbiztosítási rektori biztos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</a:rPr>
              <a:t>Az </a:t>
            </a:r>
            <a:r>
              <a:rPr lang="hu-HU" sz="2800" b="1" dirty="0" err="1" smtClean="0">
                <a:solidFill>
                  <a:srgbClr val="00B050"/>
                </a:solidFill>
                <a:latin typeface="Verdana" pitchFamily="34" charset="0"/>
              </a:rPr>
              <a:t>alprojekt</a:t>
            </a:r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</a:rPr>
              <a:t> feladatai</a:t>
            </a:r>
            <a:endParaRPr lang="hu-HU" sz="28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hu-HU" sz="2000" dirty="0" smtClean="0">
              <a:latin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hu-HU" sz="2000" dirty="0" smtClean="0">
                <a:latin typeface="Verdana" pitchFamily="34" charset="0"/>
              </a:rPr>
              <a:t>Szervezetfejlesztés </a:t>
            </a:r>
          </a:p>
          <a:p>
            <a:pPr>
              <a:lnSpc>
                <a:spcPct val="200000"/>
              </a:lnSpc>
            </a:pPr>
            <a:r>
              <a:rPr lang="hu-HU" sz="2000" dirty="0" smtClean="0">
                <a:latin typeface="Verdana" pitchFamily="34" charset="0"/>
              </a:rPr>
              <a:t>Képzők képzése</a:t>
            </a:r>
          </a:p>
          <a:p>
            <a:pPr>
              <a:lnSpc>
                <a:spcPct val="200000"/>
              </a:lnSpc>
            </a:pPr>
            <a:r>
              <a:rPr lang="hu-HU" sz="2000" dirty="0" err="1" smtClean="0">
                <a:latin typeface="Verdana" pitchFamily="34" charset="0"/>
              </a:rPr>
              <a:t>IFT-hez</a:t>
            </a:r>
            <a:r>
              <a:rPr lang="hu-HU" sz="2000" dirty="0" smtClean="0">
                <a:latin typeface="Verdana" pitchFamily="34" charset="0"/>
              </a:rPr>
              <a:t> kapcsolódó mérések elvégzése</a:t>
            </a:r>
            <a:endParaRPr lang="hu-HU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</a:rPr>
              <a:t>Szervezetfejlesztés</a:t>
            </a:r>
            <a:endParaRPr lang="hu-HU" sz="28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Diagram 2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628800"/>
            <a:ext cx="59531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256631" y="4005064"/>
            <a:ext cx="8887369" cy="1889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Szervezetfejlesztési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intézményi munkacsoport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felállítása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Benchmark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elemzés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felsőoktatási intézmény működési gyakorlatának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tárgyában</a:t>
            </a: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Intézmény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szervezeti átvilágítása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helyzetelemzés megvalósítása</a:t>
            </a: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Intézmény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szervezeti hatékonyságának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növelése</a:t>
            </a: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Szervezetfejlesztési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folyamatfejlesztési feladatok megvalósítása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</a:rPr>
              <a:t>Szervezetfejlesztés</a:t>
            </a:r>
            <a:endParaRPr lang="hu-HU" sz="28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Diagram 2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628800"/>
            <a:ext cx="59531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251520" y="4149080"/>
            <a:ext cx="9047670" cy="1889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Vezetői kompetencia mérések bevezetése</a:t>
            </a:r>
          </a:p>
          <a:p>
            <a:pPr lvl="1"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kompetencia mérési modell kialakítása</a:t>
            </a:r>
          </a:p>
          <a:p>
            <a:pPr lvl="1"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Kompetenciamérések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végzése (rektori vezetés, dékáni vezetések, stb.)</a:t>
            </a:r>
          </a:p>
          <a:p>
            <a:pPr lvl="1"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sikeres vezetéshez szükséges kompetenciák javítására </a:t>
            </a:r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fejlesztési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programok kialakítása</a:t>
            </a:r>
            <a:endParaRPr lang="hu-HU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17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  <a:latin typeface="Verdana" pitchFamily="34" charset="0"/>
              </a:rPr>
              <a:t>Szervezetfejlesztés</a:t>
            </a:r>
            <a:endParaRPr lang="hu-HU" sz="28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Diagram 2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484784"/>
            <a:ext cx="59531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179512" y="3861048"/>
            <a:ext cx="76402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 </a:t>
            </a:r>
            <a:r>
              <a:rPr lang="hu-HU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IFT-hez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kapcsolódó operatív cél: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egyetem a szervezeti hatékonyság növelésére, </a:t>
            </a:r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szervezeti struktúra 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racionalizálása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feladatellátás párhuzamosságainak kiküszöbölésére törekszik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179512" y="1052736"/>
            <a:ext cx="9217024" cy="581772"/>
          </a:xfrm>
        </p:spPr>
        <p:txBody>
          <a:bodyPr>
            <a:noAutofit/>
          </a:bodyPr>
          <a:lstStyle/>
          <a:p>
            <a:pPr lvl="2"/>
            <a:r>
              <a:rPr lang="hu-HU" sz="16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Adat-alapú intézményi döntéshozatali kultúra fejlesztése – Forrásrendszerek fejlesztése, VIR, </a:t>
            </a:r>
            <a:r>
              <a:rPr lang="hu-HU" sz="1600" b="1" i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DPR, </a:t>
            </a:r>
            <a:r>
              <a:rPr lang="hu-HU" sz="1600" b="1" i="1" kern="1200" dirty="0" err="1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Eurostudent</a:t>
            </a:r>
            <a:r>
              <a:rPr lang="hu-HU" sz="16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, IFT mutatószámok </a:t>
            </a: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51520" y="1772816"/>
            <a:ext cx="9030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Cél:</a:t>
            </a: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intézményi diplomás pályakövetés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eredményeinek az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intézményi döntéshozatalba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döntés előkészítésbe való beépítése, valamint a szervezeti beépülésének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mérési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módszertanának kidolgozása a minőségbiztosításban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51520" y="3068960"/>
            <a:ext cx="895354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vállalja, hogy diplomás pályakövetési és hallgatói elégedettségmérési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vizsgálatai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során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egységes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módszertant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alkalmaz az intézményi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kérdésblokkok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kialakítása során is.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Benchmark elemzést készít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felsőoktatási intézmények VIR DPR eredményeinek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beépülési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folyamatának tárgyában, valamint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hazai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összehasonlító elemzést készít a lehetséges módszertanok,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megoldások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bemutatására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/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Debreceni Egyetem </a:t>
            </a:r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szabályzatot készít a VIR-DPR eredményeinek </a:t>
            </a:r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használatáról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melyben rögzíti az eredmények beépülési folyamatát a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döntéshozatalba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a döntés-előkészítésbe.</a:t>
            </a:r>
          </a:p>
          <a:p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581772"/>
          </a:xfrm>
        </p:spPr>
        <p:txBody>
          <a:bodyPr>
            <a:noAutofit/>
          </a:bodyPr>
          <a:lstStyle/>
          <a:p>
            <a:pPr lvl="2"/>
            <a:r>
              <a:rPr lang="hu-HU" sz="15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Adat-alapú intézményi döntéshozatali kultúra fejlesztése – Forrásrendszerek fejlesztése, VIR, </a:t>
            </a:r>
            <a:r>
              <a:rPr lang="hu-HU" sz="1500" b="1" i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DPR, </a:t>
            </a:r>
            <a:r>
              <a:rPr lang="hu-HU" sz="1500" b="1" i="1" kern="1200" dirty="0" err="1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Eurostudent</a:t>
            </a:r>
            <a:r>
              <a:rPr lang="hu-HU" sz="15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, IFT mutatószámok </a:t>
            </a: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79512" y="2060848"/>
            <a:ext cx="195414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" b="1" i="1" dirty="0" smtClean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Munkaerő-piaci mérések továbbfejlesztése</a:t>
            </a:r>
          </a:p>
          <a:p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Cél:</a:t>
            </a: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Munkaerő-piaci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visszajelzések, az intézményi évenkénti rendszeres diplomás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pályakövetési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kutatások eredményei alapján az intézmény képzési és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szolgáltatási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portfóliójának fejlesztése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Célunk továbbá, felmérni a képzés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alatt hallgatóink milyen szintű kompetenciákkal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bírnak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azok hogyan fejleszthetők, valamint végzett hallgatóink milyen szintű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kompetenciákkal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kerülnek ki a munkaerő-piacra,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illetve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melyek azok a kulcsfontosságú kompetenciák, amelyeket a versenyszféra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elvár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munkavállalóktól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hu-H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8" name="Kép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6"/>
          <p:cNvSpPr txBox="1">
            <a:spLocks/>
          </p:cNvSpPr>
          <p:nvPr/>
        </p:nvSpPr>
        <p:spPr>
          <a:xfrm>
            <a:off x="285720" y="214290"/>
            <a:ext cx="3643338" cy="3571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ép 8" descr="EU_ES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10" name="Kép 9" descr="M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964488" cy="581772"/>
          </a:xfrm>
        </p:spPr>
        <p:txBody>
          <a:bodyPr>
            <a:noAutofit/>
          </a:bodyPr>
          <a:lstStyle/>
          <a:p>
            <a:pPr lvl="2"/>
            <a:r>
              <a:rPr lang="hu-HU" sz="16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Adat-alapú intézményi döntéshozatali kultúra fejlesztése – Forrásrendszerek fejlesztése, VIR, </a:t>
            </a:r>
            <a:r>
              <a:rPr lang="hu-HU" sz="1600" b="1" i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DPR, </a:t>
            </a:r>
            <a:r>
              <a:rPr lang="hu-HU" sz="1600" b="1" i="1" kern="1200" dirty="0" err="1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Eurostudent</a:t>
            </a:r>
            <a:r>
              <a:rPr lang="hu-HU" sz="1600" b="1" kern="1200" dirty="0">
                <a:solidFill>
                  <a:srgbClr val="00B050"/>
                </a:solidFill>
                <a:latin typeface="Verdana" pitchFamily="34" charset="0"/>
                <a:ea typeface="+mj-ea"/>
                <a:cs typeface="+mj-cs"/>
              </a:rPr>
              <a:t>, IFT mutatószámok </a:t>
            </a:r>
          </a:p>
        </p:txBody>
      </p:sp>
      <p:sp>
        <p:nvSpPr>
          <p:cNvPr id="1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79512" y="2060848"/>
            <a:ext cx="195414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Együttműködés az </a:t>
            </a:r>
            <a:r>
              <a:rPr lang="hu-HU" sz="1600" b="1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Eurostudent</a:t>
            </a:r>
            <a:r>
              <a:rPr lang="hu-HU" sz="16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2013 kutatási projektben a kijelölt </a:t>
            </a:r>
          </a:p>
          <a:p>
            <a:r>
              <a:rPr lang="hu-HU" sz="16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magyarországi lebonyolítójával, az </a:t>
            </a:r>
            <a:r>
              <a:rPr lang="hu-HU" sz="1600" b="1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</a:t>
            </a:r>
            <a:r>
              <a:rPr lang="hu-HU" sz="1600" b="1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sz="1600" b="1" i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Nkft.-vel</a:t>
            </a:r>
            <a:endParaRPr lang="hu-HU" sz="1600" b="1" i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Feladatok:</a:t>
            </a:r>
          </a:p>
          <a:p>
            <a:endParaRPr lang="hu-H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az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EUROSTUDENT kérdőív intézményi specifikálása, a DE, a centrumok és a karok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kérdésblokkjainak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véglegesítése,</a:t>
            </a:r>
          </a:p>
          <a:p>
            <a:pPr lvl="0"/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az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adatbázisok alapján a statisztikai elemzési szempontok és az elemzési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keretek kialakítása,</a:t>
            </a: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Tx/>
              <a:buChar char="-"/>
            </a:pP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Statisztikai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elemzések elvégzése, alapjelentések elkészítése mindkét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adatbázisban,</a:t>
            </a:r>
          </a:p>
          <a:p>
            <a:pPr lvl="0"/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Az Intézményi Fejlesztési Tervekben meghatározott adatok és célértékelések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nyomon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követését szolgáló adatszolgáltatás fejlesztése.</a:t>
            </a:r>
          </a:p>
          <a:p>
            <a:pPr lvl="0">
              <a:buFontTx/>
              <a:buChar char="-"/>
            </a:pP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u-H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b="1" dirty="0" smtClean="0">
                <a:solidFill>
                  <a:srgbClr val="00B050"/>
                </a:solidFill>
                <a:latin typeface="Verdana" pitchFamily="34" charset="0"/>
              </a:rPr>
              <a:t>Köszönjük figyelmüket!</a:t>
            </a:r>
          </a:p>
        </p:txBody>
      </p:sp>
      <p:sp>
        <p:nvSpPr>
          <p:cNvPr id="5" name="Cím 16"/>
          <p:cNvSpPr txBox="1">
            <a:spLocks/>
          </p:cNvSpPr>
          <p:nvPr/>
        </p:nvSpPr>
        <p:spPr>
          <a:xfrm>
            <a:off x="438120" y="366690"/>
            <a:ext cx="3643338" cy="35719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TÁMOP-4.1.1-C-12/1/KONV-2012-0013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Kép 5" descr="uszt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714612" cy="814384"/>
          </a:xfrm>
          <a:prstGeom prst="rect">
            <a:avLst/>
          </a:prstGeom>
        </p:spPr>
      </p:pic>
      <p:pic>
        <p:nvPicPr>
          <p:cNvPr id="7" name="Kép 6" descr="EU_ES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6143644"/>
            <a:ext cx="2880360" cy="521208"/>
          </a:xfrm>
          <a:prstGeom prst="rect">
            <a:avLst/>
          </a:prstGeom>
        </p:spPr>
      </p:pic>
      <p:pic>
        <p:nvPicPr>
          <p:cNvPr id="8" name="Kép 7" descr="MM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5857892"/>
            <a:ext cx="2571768" cy="350453"/>
          </a:xfrm>
          <a:prstGeom prst="rect">
            <a:avLst/>
          </a:prstGeom>
        </p:spPr>
      </p:pic>
      <p:pic>
        <p:nvPicPr>
          <p:cNvPr id="9" name="Kép 8" descr="log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715016"/>
            <a:ext cx="444088" cy="10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tomori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B0DFA0"/>
      </a:accent1>
      <a:accent2>
        <a:srgbClr val="54A838"/>
      </a:accent2>
      <a:accent3>
        <a:srgbClr val="54A838"/>
      </a:accent3>
      <a:accent4>
        <a:srgbClr val="CAE9C0"/>
      </a:accent4>
      <a:accent5>
        <a:srgbClr val="DBE6B6"/>
      </a:accent5>
      <a:accent6>
        <a:srgbClr val="A5C249"/>
      </a:accent6>
      <a:hlink>
        <a:srgbClr val="54A838"/>
      </a:hlink>
      <a:folHlink>
        <a:srgbClr val="54A83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420</Words>
  <Application>Microsoft Office PowerPoint</Application>
  <PresentationFormat>Diavetítés a képernyőre (4:3 oldalarány)</PresentationFormat>
  <Paragraphs>89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TÁMOP-4.1.1-C-12/1/KONV-2012-0013</vt:lpstr>
      <vt:lpstr>Az alprojekt feladatai</vt:lpstr>
      <vt:lpstr>Szervezetfejlesztés</vt:lpstr>
      <vt:lpstr>Szervezetfejlesztés</vt:lpstr>
      <vt:lpstr>Szervezetfejlesztés</vt:lpstr>
      <vt:lpstr>Adat-alapú intézményi döntéshozatali kultúra fejlesztése – Forrásrendszerek fejlesztése, VIR, DPR, Eurostudent, IFT mutatószámok </vt:lpstr>
      <vt:lpstr>Adat-alapú intézményi döntéshozatali kultúra fejlesztése – Forrásrendszerek fejlesztése, VIR, DPR, Eurostudent, IFT mutatószámok </vt:lpstr>
      <vt:lpstr>Adat-alapú intézményi döntéshozatali kultúra fejlesztése – Forrásrendszerek fejlesztése, VIR, DPR, Eurostudent, IFT mutatószámok </vt:lpstr>
      <vt:lpstr>9. dia</vt:lpstr>
    </vt:vector>
  </TitlesOfParts>
  <Company>Educatio Társ. Szolg. Nonprofit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bangimagyara</dc:creator>
  <cp:lastModifiedBy>Edit</cp:lastModifiedBy>
  <cp:revision>49</cp:revision>
  <dcterms:created xsi:type="dcterms:W3CDTF">2011-02-22T14:34:18Z</dcterms:created>
  <dcterms:modified xsi:type="dcterms:W3CDTF">2013-06-23T13:02:39Z</dcterms:modified>
</cp:coreProperties>
</file>