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  <p:sldMasterId id="2147484224" r:id="rId2"/>
  </p:sldMasterIdLst>
  <p:notesMasterIdLst>
    <p:notesMasterId r:id="rId12"/>
  </p:notesMasterIdLst>
  <p:handoutMasterIdLst>
    <p:handoutMasterId r:id="rId13"/>
  </p:handoutMasterIdLst>
  <p:sldIdLst>
    <p:sldId id="270" r:id="rId3"/>
    <p:sldId id="274" r:id="rId4"/>
    <p:sldId id="283" r:id="rId5"/>
    <p:sldId id="293" r:id="rId6"/>
    <p:sldId id="287" r:id="rId7"/>
    <p:sldId id="295" r:id="rId8"/>
    <p:sldId id="298" r:id="rId9"/>
    <p:sldId id="291" r:id="rId10"/>
    <p:sldId id="275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734" autoAdjust="0"/>
  </p:normalViewPr>
  <p:slideViewPr>
    <p:cSldViewPr>
      <p:cViewPr varScale="1">
        <p:scale>
          <a:sx n="35" d="100"/>
          <a:sy n="35" d="100"/>
        </p:scale>
        <p:origin x="-23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A400A-B214-4DC1-B61B-64F8E9DB133F}" type="datetimeFigureOut">
              <a:rPr lang="hu-HU" smtClean="0"/>
              <a:pPr/>
              <a:t>2013.06.24.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2117-A305-4477-A65F-CDCBA3E55EB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42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EA9CB0-B8C5-403A-9DB1-7805ACB30FC5}" type="datetimeFigureOut">
              <a:rPr lang="hu-HU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5744DA-1318-4D70-AEB1-80A65E8F64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587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Kr._e._53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u.wikipedia.org/wiki/Kr._e._475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ezetői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nformációs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endszerek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menedzsment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számára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információkat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megfelelő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megfelelő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megfelelő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mennyiségben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biztosítsák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független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ügyviteli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rendszertől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ráépül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rendszer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gyűjtött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adatokra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azokból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információt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elemzésre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összehasonlításra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000" dirty="0" smtClean="0"/>
              <a:t>A Debreceni Egyetem 2009 és 2012 között vezette be hallgató és intézményi szolgáltatás fejlesztés a felsőoktatásban című pályázat keretében, az SAP AG adattárház megoldását, az SAP Business </a:t>
            </a:r>
            <a:r>
              <a:rPr lang="hu-HU" sz="2000" dirty="0" err="1" smtClean="0"/>
              <a:t>Warehouse</a:t>
            </a:r>
            <a:r>
              <a:rPr lang="hu-HU" sz="2000" dirty="0" smtClean="0"/>
              <a:t> rendszer  7.1 verzióját.</a:t>
            </a:r>
          </a:p>
          <a:p>
            <a:r>
              <a:rPr lang="hu-HU" sz="2000" dirty="0" smtClean="0"/>
              <a:t>Az SAP AG ezen üzleti</a:t>
            </a:r>
            <a:r>
              <a:rPr lang="hu-HU" sz="2000" baseline="0" dirty="0" smtClean="0"/>
              <a:t> intelligencia</a:t>
            </a:r>
            <a:r>
              <a:rPr lang="hu-HU" sz="2000" dirty="0" smtClean="0"/>
              <a:t> megoldásának fő jellemzői :</a:t>
            </a:r>
          </a:p>
          <a:p>
            <a:pPr marL="342900" indent="-342900">
              <a:buFontTx/>
              <a:buChar char="-"/>
            </a:pPr>
            <a:r>
              <a:rPr lang="hu-HU" sz="2000" baseline="0" dirty="0" smtClean="0"/>
              <a:t>I</a:t>
            </a:r>
            <a:r>
              <a:rPr lang="hu-HU" sz="2000" dirty="0" smtClean="0"/>
              <a:t>ntegrálja, tárolja és kezeli a különféle forrásrendszerekből származó adatokat.</a:t>
            </a:r>
          </a:p>
          <a:p>
            <a:pPr marL="342900" indent="-342900">
              <a:buFontTx/>
              <a:buChar char="-"/>
            </a:pPr>
            <a:r>
              <a:rPr lang="hu-HU" sz="2000" dirty="0" smtClean="0"/>
              <a:t>Eszközt biztosít az adatok kinyeréséhez, azok megjelenítéséhez, támogatja az adatok szétosztását </a:t>
            </a:r>
            <a:r>
              <a:rPr lang="hu-HU" sz="2000" dirty="0" err="1" smtClean="0"/>
              <a:t>WEB-en</a:t>
            </a:r>
            <a:r>
              <a:rPr lang="hu-HU" sz="2000" dirty="0" smtClean="0"/>
              <a:t>. </a:t>
            </a:r>
          </a:p>
          <a:p>
            <a:pPr marL="0" indent="0">
              <a:buFontTx/>
              <a:buNone/>
            </a:pPr>
            <a:endParaRPr lang="hu-HU" sz="2000" dirty="0" smtClean="0"/>
          </a:p>
          <a:p>
            <a:pPr marL="0" indent="0">
              <a:buFontTx/>
              <a:buNone/>
            </a:pPr>
            <a:r>
              <a:rPr lang="hu-HU" sz="2000" dirty="0" smtClean="0"/>
              <a:t>A bevezetés, fejlesztés alatt vállaltuk:</a:t>
            </a:r>
            <a:endParaRPr lang="hu-HU" sz="2000" baseline="0" dirty="0" smtClean="0"/>
          </a:p>
          <a:p>
            <a:pPr marL="514350" indent="-514350">
              <a:buFontTx/>
              <a:buAutoNum type="romanUcPeriod"/>
            </a:pPr>
            <a:r>
              <a:rPr lang="hu-HU" sz="2000" baseline="0" dirty="0" smtClean="0"/>
              <a:t>A csatlakozást az ágazati központi adattárhoz</a:t>
            </a:r>
          </a:p>
          <a:p>
            <a:pPr marL="514350" indent="-514350">
              <a:buFontTx/>
              <a:buAutoNum type="romanUcPeriod"/>
            </a:pPr>
            <a:r>
              <a:rPr lang="hu-HU" sz="2000" baseline="0" dirty="0" smtClean="0"/>
              <a:t>Az egyetem vezetőnek döntéseihez szükséges  riportok kialakítását</a:t>
            </a:r>
          </a:p>
          <a:p>
            <a:pPr marL="514350" indent="-514350">
              <a:buFontTx/>
              <a:buAutoNum type="romanUcPeriod"/>
            </a:pPr>
            <a:r>
              <a:rPr lang="hu-HU" sz="2000" baseline="0" dirty="0" smtClean="0"/>
              <a:t>Hat forrásrendszer integrálását az intézményi adattárba ( SAP,NEPTUN,JDOLBER,DPR,PNYR,INYR)</a:t>
            </a:r>
          </a:p>
          <a:p>
            <a:pPr marL="0" indent="0">
              <a:buFontTx/>
              <a:buNone/>
            </a:pPr>
            <a:endParaRPr lang="hu-HU" sz="2000" baseline="0" dirty="0" smtClean="0"/>
          </a:p>
          <a:p>
            <a:pPr marL="0" indent="0">
              <a:buFontTx/>
              <a:buNone/>
            </a:pPr>
            <a:r>
              <a:rPr lang="hu-HU" sz="2000" baseline="0" dirty="0" smtClean="0"/>
              <a:t>Kialakult az a VIR architektúra, amely a további fejlesztések alapját képezi.</a:t>
            </a:r>
            <a:endParaRPr lang="hu-HU" sz="2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06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a typeface="Calibri"/>
                <a:cs typeface="Times New Roman"/>
              </a:rPr>
              <a:t>A projekt keretében létrehozott beszámolóinkat riportjainkat három, integrációs szempontból és funkcionális szinten is eltérő kategóriába soroltuk be: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a typeface="Calibri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 smtClean="0">
                <a:ea typeface="Calibri"/>
                <a:cs typeface="Times New Roman"/>
              </a:rPr>
              <a:t>Szakterületi riportok, melyek 1-1 forrásrendszer adattartalmára épülnek. (jelenleg</a:t>
            </a:r>
            <a:r>
              <a:rPr lang="hu-HU" sz="1200" baseline="0" dirty="0" smtClean="0">
                <a:ea typeface="Calibri"/>
                <a:cs typeface="Times New Roman"/>
              </a:rPr>
              <a:t> 36 ilyen beszámoló van</a:t>
            </a:r>
            <a:r>
              <a:rPr lang="hu-HU" sz="1200" dirty="0" smtClean="0">
                <a:ea typeface="Calibri"/>
                <a:cs typeface="Times New Roman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 smtClean="0">
                <a:ea typeface="Calibri"/>
                <a:cs typeface="Times New Roman"/>
              </a:rPr>
              <a:t>Folyamati beszámolók, melyek több forrásrendszerből származó mutatókat tartalmaznak idősoros bontásban</a:t>
            </a:r>
            <a:r>
              <a:rPr lang="hu-HU" sz="1200" baseline="0" dirty="0" smtClean="0">
                <a:ea typeface="Calibri"/>
                <a:cs typeface="Times New Roman"/>
              </a:rPr>
              <a:t> és</a:t>
            </a:r>
            <a:r>
              <a:rPr lang="hu-HU" sz="1200" dirty="0" smtClean="0">
                <a:ea typeface="Calibri"/>
                <a:cs typeface="Times New Roman"/>
              </a:rPr>
              <a:t> </a:t>
            </a:r>
            <a:r>
              <a:rPr lang="hu-HU" sz="1200" dirty="0" err="1" smtClean="0">
                <a:ea typeface="Calibri"/>
                <a:cs typeface="Times New Roman"/>
              </a:rPr>
              <a:t>naturáliában</a:t>
            </a:r>
            <a:r>
              <a:rPr lang="hu-HU" sz="1200" dirty="0" smtClean="0">
                <a:ea typeface="Calibri"/>
                <a:cs typeface="Times New Roman"/>
              </a:rPr>
              <a:t>. (Jelenleg 7 ilyen beszámoló van)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 smtClean="0">
                <a:ea typeface="Calibri"/>
                <a:cs typeface="Times New Roman"/>
              </a:rPr>
              <a:t>Stratégiai beszámolók, melyek egy illetve néhány esetben több forrásrendszerből származó mutatókból képzett egyszerű és fajlagos beszámolókat prezentálnak diagramként. (jelenleg 14</a:t>
            </a:r>
            <a:r>
              <a:rPr lang="hu-HU" sz="1200" baseline="0" dirty="0" smtClean="0">
                <a:ea typeface="Calibri"/>
                <a:cs typeface="Times New Roman"/>
              </a:rPr>
              <a:t> ilyen beszámoló van</a:t>
            </a:r>
            <a:r>
              <a:rPr lang="hu-HU" sz="1200" dirty="0" smtClean="0">
                <a:ea typeface="Calibri"/>
                <a:cs typeface="Times New Roman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hu-HU" sz="12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r>
              <a:rPr lang="hu-HU" sz="1200" dirty="0" smtClean="0">
                <a:ea typeface="Calibri"/>
                <a:cs typeface="Times New Roman"/>
              </a:rPr>
              <a:t>Kialakítottuk azt a riport struktúrát, a</a:t>
            </a:r>
            <a:r>
              <a:rPr lang="hu-HU" sz="1200" baseline="0" dirty="0" smtClean="0">
                <a:ea typeface="Calibri"/>
                <a:cs typeface="Times New Roman"/>
              </a:rPr>
              <a:t>melyet a további fejlesztéseknél is használni kívánunk.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endParaRPr lang="hu-HU" sz="12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None/>
            </a:pPr>
            <a:r>
              <a:rPr lang="hu-HU" sz="1200" dirty="0" smtClean="0">
                <a:ea typeface="Calibri"/>
                <a:cs typeface="Times New Roman"/>
              </a:rPr>
              <a:t>A</a:t>
            </a:r>
            <a:r>
              <a:rPr lang="hu-HU" sz="1200" baseline="0" dirty="0" smtClean="0">
                <a:ea typeface="Calibri"/>
                <a:cs typeface="Times New Roman"/>
              </a:rPr>
              <a:t> VIR ma már több száz mutatót tartalmaz és biztosítja a mutatók kombinációjához szükséges információs hátteret is.</a:t>
            </a:r>
            <a:endParaRPr lang="hu-HU" sz="1200" dirty="0" smtClean="0">
              <a:ea typeface="Calibri"/>
              <a:cs typeface="Times New Roman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21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z egyetemi főfolyamatok VIR I szerinti lefedettsége:  VIR I. térkép. Látható hogy az első fejlesztésnél főleg az alap és a támogató folyamatokat próbáltuk lefedni.  </a:t>
            </a:r>
          </a:p>
          <a:p>
            <a:r>
              <a:rPr lang="hu-HU" baseline="0" dirty="0" smtClean="0"/>
              <a:t>A VIR egy analitikus, elemzői rendszer, azaz a lefedett területek esetén „nem dőlhetünk hátra”, mert a környezet változásával változnak az információs igények is, így a már lefedett területek esetén is azokat folyamatosan aktualizálni szükséges.</a:t>
            </a:r>
          </a:p>
          <a:p>
            <a:r>
              <a:rPr lang="hu-HU" baseline="0" dirty="0" smtClean="0"/>
              <a:t>Tapasztalat szerint  kb. 5-7 évente a teljes VIR tartalom megújításra kerül.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Ennek megfelelően kérünk mindenkit, minden információt igénylőt, hogy jelezze információs igényét, mert természetesen, az információs igény kielégítésén túl, ezek az igények mutatják, hogy hol milyen területeken szükséges a </a:t>
            </a:r>
            <a:r>
              <a:rPr lang="hu-HU" baseline="0" dirty="0" err="1" smtClean="0"/>
              <a:t>VIR-t</a:t>
            </a:r>
            <a:r>
              <a:rPr lang="hu-HU" baseline="0" dirty="0" smtClean="0"/>
              <a:t>  jövőben fejleszteni.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24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VIR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II.-ben</a:t>
            </a:r>
            <a:r>
              <a:rPr lang="hu-HU" baseline="0" dirty="0" smtClean="0"/>
              <a:t> meg</a:t>
            </a:r>
            <a:r>
              <a:rPr lang="hu-HU" dirty="0" smtClean="0"/>
              <a:t>pályázandó fejlesztéseinek</a:t>
            </a:r>
            <a:r>
              <a:rPr lang="hu-HU" baseline="0" dirty="0" smtClean="0"/>
              <a:t> meghatározásánál több területet igényeit kellet figyelembe venni, </a:t>
            </a:r>
            <a:r>
              <a:rPr lang="hu-HU" dirty="0" smtClean="0"/>
              <a:t>összehangolni koordinálni:</a:t>
            </a:r>
          </a:p>
          <a:p>
            <a:endParaRPr lang="hu-HU" dirty="0" smtClean="0"/>
          </a:p>
          <a:p>
            <a:pPr marL="285750" indent="-285750">
              <a:buAutoNum type="romanUcPeriod"/>
            </a:pPr>
            <a:r>
              <a:rPr lang="hu-HU" dirty="0" smtClean="0"/>
              <a:t>Pályázati</a:t>
            </a:r>
            <a:r>
              <a:rPr lang="hu-HU" baseline="0" dirty="0" smtClean="0"/>
              <a:t> előírásokat (kötelező és opcionális elemek)</a:t>
            </a:r>
          </a:p>
          <a:p>
            <a:pPr marL="285750" indent="-285750">
              <a:buAutoNum type="romanUcPeriod"/>
            </a:pPr>
            <a:r>
              <a:rPr lang="hu-HU" baseline="0" dirty="0" smtClean="0"/>
              <a:t>Az egyetemi vezetői  igényeket</a:t>
            </a:r>
          </a:p>
          <a:p>
            <a:pPr marL="285750" indent="-285750">
              <a:buAutoNum type="romanUcPeriod"/>
            </a:pPr>
            <a:r>
              <a:rPr lang="hu-HU" baseline="0" dirty="0" smtClean="0"/>
              <a:t>Az I. fejlesztési ütemben az egyetemi folyamatmodell szerint még le nem fedett területeket</a:t>
            </a:r>
          </a:p>
          <a:p>
            <a:pPr marL="285750" indent="-285750">
              <a:buAutoNum type="romanUcPeriod"/>
            </a:pPr>
            <a:r>
              <a:rPr lang="hu-HU" baseline="0" dirty="0" smtClean="0"/>
              <a:t>Az első fázisban felmerült fejlesztési lehetőségeket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pt-BR" b="1" dirty="0" smtClean="0">
                <a:solidFill>
                  <a:srgbClr val="FF0000"/>
                </a:solidFill>
              </a:rPr>
              <a:t>A 2011. évi CCIV. törvény a nemzeti felsőoktatásról  19§. -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  fels</a:t>
            </a:r>
            <a:r>
              <a:rPr lang="hu-HU" b="1" dirty="0" smtClean="0">
                <a:solidFill>
                  <a:srgbClr val="FF0000"/>
                </a:solidFill>
              </a:rPr>
              <a:t>ő</a:t>
            </a:r>
            <a:r>
              <a:rPr lang="pt-BR" b="1" dirty="0" smtClean="0">
                <a:solidFill>
                  <a:srgbClr val="FF0000"/>
                </a:solidFill>
              </a:rPr>
              <a:t>oktatási információs rendszer</a:t>
            </a:r>
            <a:r>
              <a:rPr lang="hu-HU" b="1" dirty="0" smtClean="0">
                <a:solidFill>
                  <a:srgbClr val="FF0000"/>
                </a:solidFill>
              </a:rPr>
              <a:t> vonatkozó előírásait</a:t>
            </a:r>
            <a:endParaRPr lang="hu-HU" baseline="0" dirty="0" smtClean="0"/>
          </a:p>
          <a:p>
            <a:pPr marL="0" indent="0">
              <a:buNone/>
            </a:pPr>
            <a:endParaRPr lang="hu-HU" baseline="0" dirty="0" smtClean="0"/>
          </a:p>
          <a:p>
            <a:pPr marL="285750" indent="-285750">
              <a:buAutoNum type="romanU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14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új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FIR-be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Felsőoktatási Információs Rendszerbe,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 közhiteles adatbázisba  a régi FIR rendszerbe szolgáltatókon (NEPTUN) kívül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adatot szolgáltat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VIR és a DPR , így  a  VIR   és DPR   a törvényben meghatározott közhiteles adatszolgáltatás követelményeinek meg kell, hogy feleljen.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hu-HU" baseline="0" dirty="0" smtClean="0"/>
          </a:p>
          <a:p>
            <a:pPr marL="285750" indent="-285750">
              <a:buAutoNum type="romanU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14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beadott</a:t>
            </a:r>
            <a:r>
              <a:rPr lang="hu-HU" baseline="0" dirty="0" smtClean="0"/>
              <a:t> sikeres pályázatban h</a:t>
            </a:r>
            <a:r>
              <a:rPr lang="hu-HU" dirty="0" smtClean="0"/>
              <a:t>at</a:t>
            </a:r>
            <a:r>
              <a:rPr lang="hu-HU" baseline="0" dirty="0" smtClean="0"/>
              <a:t>  területen terveztünk </a:t>
            </a:r>
            <a:r>
              <a:rPr lang="hu-HU" dirty="0" smtClean="0"/>
              <a:t> új fejlesztéseket, amelyek  az alapfolyamatokhoz</a:t>
            </a:r>
            <a:r>
              <a:rPr lang="hu-HU" baseline="0" dirty="0" smtClean="0"/>
              <a:t> </a:t>
            </a:r>
            <a:r>
              <a:rPr lang="hu-HU" dirty="0" smtClean="0"/>
              <a:t> és a menedzsment folyamatokhoz</a:t>
            </a:r>
            <a:r>
              <a:rPr lang="hu-HU" baseline="0" dirty="0" smtClean="0"/>
              <a:t> kötődnek.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 adatcsere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változtatás követése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Meglévő VIR tartalmon alapuló 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IFT beszámolók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felépítése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Pályázatok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adatminőségének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növelése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VIR-DPR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Tartalombővítés &amp;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Vezetői interpretáció fejlesztése</a:t>
            </a:r>
          </a:p>
          <a:p>
            <a:pPr marL="458788" marR="0" lvl="2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8788" marR="0" lvl="2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K+F+I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Forrásrendszer &amp; 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 modell fejlesztés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Hallgatói historikus adattárolás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megoldása</a:t>
            </a:r>
          </a:p>
          <a:p>
            <a:pPr marL="1588" marR="0" lvl="1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588" marR="0" lvl="1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Ezen fejlesztések sikeres megvalósításához kérjük mindenki támogatását segítségét.</a:t>
            </a:r>
          </a:p>
          <a:p>
            <a:pPr marL="1588" marR="0" lvl="1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588" marR="0" lvl="1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588" marR="0" lvl="1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588" marR="0" lvl="1" indent="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22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 err="1" smtClean="0">
                <a:solidFill>
                  <a:schemeClr val="tx1"/>
                </a:solidFill>
              </a:rPr>
              <a:t>Epheszoszi</a:t>
            </a:r>
            <a:r>
              <a:rPr lang="hu-HU" b="0" dirty="0" smtClean="0">
                <a:solidFill>
                  <a:schemeClr val="tx1"/>
                </a:solidFill>
              </a:rPr>
              <a:t> Hérakleitosz (kb. </a:t>
            </a:r>
            <a:r>
              <a:rPr lang="hu-HU" b="0" dirty="0" smtClean="0">
                <a:solidFill>
                  <a:schemeClr val="tx1"/>
                </a:solidFill>
                <a:hlinkClick r:id="rId3" tooltip="Kr. e. 535"/>
              </a:rPr>
              <a:t>Kr. e. 535</a:t>
            </a:r>
            <a:r>
              <a:rPr lang="hu-HU" b="0" dirty="0" smtClean="0">
                <a:solidFill>
                  <a:schemeClr val="tx1"/>
                </a:solidFill>
              </a:rPr>
              <a:t>–</a:t>
            </a:r>
            <a:r>
              <a:rPr lang="hu-HU" b="0" dirty="0" smtClean="0">
                <a:solidFill>
                  <a:schemeClr val="tx1"/>
                </a:solidFill>
                <a:hlinkClick r:id="rId4" tooltip="Kr. e. 475"/>
              </a:rPr>
              <a:t>475</a:t>
            </a:r>
            <a:r>
              <a:rPr lang="hu-HU" b="0" dirty="0" smtClean="0">
                <a:solidFill>
                  <a:schemeClr val="tx1"/>
                </a:solidFill>
              </a:rPr>
              <a:t>), </a:t>
            </a:r>
            <a:r>
              <a:rPr lang="el-GR" b="0" dirty="0" smtClean="0">
                <a:solidFill>
                  <a:schemeClr val="tx1"/>
                </a:solidFill>
              </a:rPr>
              <a:t> </a:t>
            </a:r>
            <a:r>
              <a:rPr lang="hu-HU" b="0" dirty="0" smtClean="0">
                <a:solidFill>
                  <a:schemeClr val="tx1"/>
                </a:solidFill>
              </a:rPr>
              <a:t>szavaival</a:t>
            </a:r>
            <a:r>
              <a:rPr lang="hu-HU" b="0" baseline="0" dirty="0" smtClean="0">
                <a:solidFill>
                  <a:schemeClr val="tx1"/>
                </a:solidFill>
              </a:rPr>
              <a:t> zárnám előadásomat, amely véleményem szerint a VIR működését jól jellemzi:</a:t>
            </a:r>
          </a:p>
          <a:p>
            <a:r>
              <a:rPr lang="hu-HU" b="0" baseline="0" dirty="0" smtClean="0">
                <a:solidFill>
                  <a:schemeClr val="tx1"/>
                </a:solidFill>
              </a:rPr>
              <a:t>Csak a változás állandó.</a:t>
            </a:r>
          </a:p>
          <a:p>
            <a:r>
              <a:rPr lang="hu-HU" b="0" baseline="0" dirty="0" smtClean="0">
                <a:solidFill>
                  <a:schemeClr val="tx1"/>
                </a:solidFill>
              </a:rPr>
              <a:t>Az állandóan változó /új igények,  állandóan új változó VIR tartalmat generálnak.</a:t>
            </a:r>
            <a:endParaRPr lang="hu-HU" b="0" dirty="0" smtClean="0">
              <a:solidFill>
                <a:schemeClr val="tx1"/>
              </a:solidFill>
            </a:endParaRPr>
          </a:p>
          <a:p>
            <a:endParaRPr lang="hu-HU" b="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16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És továbbra is arra</a:t>
            </a:r>
            <a:r>
              <a:rPr lang="hu-HU" baseline="0" dirty="0" smtClean="0"/>
              <a:t> kérünk  mindenkit, jelezze az információs igényeit, ezzel is nagyban segítve munkánkat.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744DA-1318-4D70-AEB1-80A65E8F64E4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183F4-FD33-4545-B6A8-3B79B5E80D33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790B-4DF3-499B-8D28-B0C31A7CA74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97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EA4F1-DD7D-402C-BE66-2F47873BB9DE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719BA-A7A2-4161-B721-28B4279B95F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77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52143-9902-4209-A9AE-F790D1051E4E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D01E-86D2-4549-A991-97F8E961FF8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6930232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11670" y="5027458"/>
            <a:ext cx="2743200" cy="369332"/>
          </a:xfrm>
        </p:spPr>
        <p:txBody>
          <a:bodyPr anchor="t"/>
          <a:lstStyle>
            <a:lvl1pPr algn="l" defTabSz="857250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 sz="1200" b="1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Author/Presenter</a:t>
            </a:r>
            <a:br>
              <a:rPr lang="hu-HU" noProof="0" smtClean="0"/>
            </a:br>
            <a:r>
              <a:rPr lang="hu-HU" noProof="0" smtClean="0"/>
              <a:t>(Title) First Name Last Name</a:t>
            </a:r>
            <a:endParaRPr lang="hu-HU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11671" y="3617123"/>
            <a:ext cx="5249412" cy="7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hu-HU" noProof="0" smtClean="0"/>
              <a:t>Click to add presentation title</a:t>
            </a:r>
            <a:endParaRPr lang="hu-HU" noProof="0"/>
          </a:p>
        </p:txBody>
      </p:sp>
      <p:sp>
        <p:nvSpPr>
          <p:cNvPr id="14" name="Parallelogramm 13"/>
          <p:cNvSpPr/>
          <p:nvPr/>
        </p:nvSpPr>
        <p:spPr bwMode="auto">
          <a:xfrm>
            <a:off x="199484" y="4504723"/>
            <a:ext cx="5348892" cy="360000"/>
          </a:xfrm>
          <a:prstGeom prst="parallelogram">
            <a:avLst/>
          </a:prstGeom>
          <a:solidFill>
            <a:srgbClr val="008C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Clr>
                <a:srgbClr val="008CC8"/>
              </a:buClr>
              <a:buSzPct val="80000"/>
              <a:buFont typeface="Wingdings" pitchFamily="2" charset="2"/>
              <a:buNone/>
            </a:pP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11670" y="4535240"/>
            <a:ext cx="3090590" cy="276999"/>
          </a:xfrm>
        </p:spPr>
        <p:txBody>
          <a:bodyPr wrap="none" anchor="ctr"/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smtClean="0"/>
              <a:t>VIR II. lefedett tématerületek</a:t>
            </a:r>
            <a:endParaRPr lang="hu-HU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11671" y="6119256"/>
            <a:ext cx="2740269" cy="184666"/>
          </a:xfrm>
        </p:spPr>
        <p:txBody>
          <a:bodyPr/>
          <a:lstStyle>
            <a:lvl1pPr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 lang="de-DE" sz="1200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Location, Date [Month dd, YYYY]</a:t>
            </a:r>
            <a:endParaRPr lang="hu-HU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15058" y="2386799"/>
            <a:ext cx="1329231" cy="73866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Click on symbol  to add picture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31" y="370133"/>
            <a:ext cx="2858205" cy="506165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7190755" y="6624638"/>
            <a:ext cx="17466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857250" eaLnBrk="0" hangingPunct="0">
              <a:defRPr/>
            </a:pPr>
            <a:r>
              <a:rPr lang="hu-HU" sz="1000" smtClean="0">
                <a:solidFill>
                  <a:srgbClr val="008CC8"/>
                </a:solidFill>
              </a:rPr>
              <a:t>© IFUA Horváth &amp; Partners</a:t>
            </a:r>
            <a:endParaRPr lang="hu-HU" sz="1000">
              <a:solidFill>
                <a:srgbClr val="008C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9677050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97877" y="6624638"/>
            <a:ext cx="4459554" cy="15388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2012. november 28.– Adding title of presentation by “Insert Header and 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864" y="3082821"/>
            <a:ext cx="8264656" cy="1362282"/>
          </a:xfrm>
        </p:spPr>
        <p:txBody>
          <a:bodyPr lIns="180000" anchor="ctr">
            <a:noAutofit/>
          </a:bodyPr>
          <a:lstStyle>
            <a:lvl1pPr>
              <a:spcBef>
                <a:spcPts val="1728"/>
              </a:spcBef>
              <a:defRPr/>
            </a:lvl1pPr>
            <a:lvl2pPr>
              <a:spcBef>
                <a:spcPts val="1728"/>
              </a:spcBef>
              <a:defRPr b="1"/>
            </a:lvl2pPr>
            <a:lvl3pPr marL="188913" indent="-188913">
              <a:spcBef>
                <a:spcPts val="1728"/>
              </a:spcBef>
              <a:buFont typeface="Wingdings" pitchFamily="2" charset="2"/>
              <a:buChar char="n"/>
              <a:defRPr/>
            </a:lvl3pPr>
            <a:lvl4pPr marL="382588" indent="-190500">
              <a:spcBef>
                <a:spcPts val="1728"/>
              </a:spcBef>
              <a:buSzPct val="80000"/>
              <a:buFont typeface="Wingdings" pitchFamily="2" charset="2"/>
              <a:buChar char="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542925" indent="-187325">
              <a:spcBef>
                <a:spcPts val="1728"/>
              </a:spcBef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pic>
        <p:nvPicPr>
          <p:cNvPr id="9" name="Picture 21" descr="20061002225252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9231" y="0"/>
            <a:ext cx="44254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21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211016" y="1387475"/>
            <a:ext cx="8721969" cy="1828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</a:t>
            </a:r>
            <a:r>
              <a:rPr lang="hu-HU" noProof="0" dirty="0" err="1" smtClean="0"/>
              <a:t>level</a:t>
            </a:r>
            <a:endParaRPr lang="hu-HU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11016" y="5729079"/>
            <a:ext cx="8721969" cy="579646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algn="l" defTabSz="85725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0" indent="1588" algn="l" defTabSz="857250" rtl="0" eaLnBrk="0" fontAlgn="base" hangingPunct="0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		Note</a:t>
            </a:r>
          </a:p>
          <a:p>
            <a:pPr lvl="0"/>
            <a:r>
              <a:rPr lang="en-US" dirty="0" smtClean="0"/>
              <a:t>	*	Footnote 1</a:t>
            </a:r>
          </a:p>
          <a:p>
            <a:pPr lvl="0"/>
            <a:r>
              <a:rPr lang="en-US" dirty="0" smtClean="0"/>
              <a:t>	**	Footnote 2</a:t>
            </a:r>
          </a:p>
          <a:p>
            <a:pPr lvl="1"/>
            <a:r>
              <a:rPr lang="en-US" dirty="0" smtClean="0"/>
              <a:t>	Source:	Detailed information for sources</a:t>
            </a:r>
            <a:endParaRPr lang="en-US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597877" y="6624638"/>
            <a:ext cx="445955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2012. november 28.– Adding title of presentation by “Insert Header and Footer”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206620" y="6624638"/>
            <a:ext cx="15709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02-67EE-4A9A-A2D6-4658F9491A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2481" y="230400"/>
            <a:ext cx="778500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noProof="0" smtClean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304652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1016" y="457200"/>
            <a:ext cx="8721969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2" hasCustomPrompt="1"/>
            <p:custDataLst>
              <p:tags r:id="rId2"/>
            </p:custDataLst>
          </p:nvPr>
        </p:nvSpPr>
        <p:spPr>
          <a:xfrm>
            <a:off x="211016" y="1387475"/>
            <a:ext cx="4284530" cy="47601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to add </a:t>
            </a:r>
            <a:r>
              <a:rPr lang="hu-HU" noProof="0" dirty="0" err="1" smtClean="0"/>
              <a:t>title</a:t>
            </a:r>
            <a:endParaRPr lang="hu-HU" noProof="0" dirty="0" smtClean="0"/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660688" y="1387476"/>
            <a:ext cx="4272297" cy="182819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hu-HU" noProof="0" smtClean="0"/>
              <a:t>Click to add text here</a:t>
            </a:r>
          </a:p>
          <a:p>
            <a:pPr lvl="1"/>
            <a:r>
              <a:rPr lang="hu-HU" noProof="0" smtClean="0"/>
              <a:t>First level</a:t>
            </a:r>
          </a:p>
          <a:p>
            <a:pPr lvl="2"/>
            <a:r>
              <a:rPr lang="hu-HU" noProof="0" smtClean="0"/>
              <a:t>Second level</a:t>
            </a:r>
          </a:p>
          <a:p>
            <a:pPr lvl="3"/>
            <a:r>
              <a:rPr lang="hu-HU" noProof="0" smtClean="0"/>
              <a:t>Third level</a:t>
            </a:r>
          </a:p>
          <a:p>
            <a:pPr lvl="4"/>
            <a:r>
              <a:rPr lang="hu-HU" noProof="0" smtClean="0"/>
              <a:t>Fourth level</a:t>
            </a:r>
            <a:endParaRPr lang="hu-HU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597877" y="6624638"/>
            <a:ext cx="445955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2012. november 28.– Adding title of presentation by “Insert Header and 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327-D66F-4C6F-92B6-F31C39A062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2481" y="230400"/>
            <a:ext cx="7785002" cy="215444"/>
          </a:xfrm>
        </p:spPr>
        <p:txBody>
          <a:bodyPr/>
          <a:lstStyle>
            <a:lvl1pPr marL="0" marR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noProof="0" smtClean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192149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c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1016" y="3108689"/>
            <a:ext cx="8721969" cy="762000"/>
          </a:xfrm>
        </p:spPr>
        <p:txBody>
          <a:bodyPr anchor="ctr"/>
          <a:lstStyle>
            <a:lvl1pPr algn="ctr">
              <a:defRPr sz="6500"/>
            </a:lvl1pPr>
          </a:lstStyle>
          <a:p>
            <a:r>
              <a:rPr lang="en-US" dirty="0" smtClean="0"/>
              <a:t>Spacer sheet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597877" y="6624638"/>
            <a:ext cx="4459554" cy="15388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2012. november 28.– Adding title of presentation by “Insert Header and Footer”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2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ool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_xp" hidden="1"/>
          <p:cNvSpPr>
            <a:spLocks noGrp="1" noChangeArrowheads="1"/>
          </p:cNvSpPr>
          <p:nvPr>
            <p:ph type="body" idx="4294967295" hasCustomPrompt="1"/>
            <p:custDataLst>
              <p:tags r:id="rId1"/>
            </p:custDataLst>
          </p:nvPr>
        </p:nvSpPr>
        <p:spPr>
          <a:xfrm>
            <a:off x="211015" y="1387476"/>
            <a:ext cx="8729297" cy="18281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mtClean="0"/>
              <a:t>Dieses Textfeld löschen!</a:t>
            </a:r>
          </a:p>
          <a:p>
            <a:pPr lvl="1"/>
            <a:r>
              <a:rPr lang="en-US" smtClean="0"/>
              <a:t>Gliederungsebene 1</a:t>
            </a:r>
          </a:p>
          <a:p>
            <a:pPr lvl="2"/>
            <a:r>
              <a:rPr lang="en-US" smtClean="0"/>
              <a:t>Gliederungsebene 2</a:t>
            </a:r>
          </a:p>
          <a:p>
            <a:pPr lvl="3"/>
            <a:r>
              <a:rPr lang="en-US" smtClean="0"/>
              <a:t>Gliederungsebene 3 </a:t>
            </a:r>
          </a:p>
          <a:p>
            <a:pPr lvl="4"/>
            <a:r>
              <a:rPr lang="en-US" smtClean="0"/>
              <a:t>Gliederungsebene 4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124816" cy="6858000"/>
            <a:chOff x="0" y="0"/>
            <a:chExt cx="9885217" cy="6858000"/>
          </a:xfrm>
        </p:grpSpPr>
        <p:cxnSp>
          <p:nvCxnSpPr>
            <p:cNvPr id="6" name="Gerade Verbindung 5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8"/>
          <p:cNvGrpSpPr/>
          <p:nvPr userDrawn="1"/>
        </p:nvGrpSpPr>
        <p:grpSpPr>
          <a:xfrm>
            <a:off x="0" y="0"/>
            <a:ext cx="9124816" cy="6858000"/>
            <a:chOff x="0" y="0"/>
            <a:chExt cx="9885217" cy="6858000"/>
          </a:xfrm>
        </p:grpSpPr>
        <p:cxnSp>
          <p:nvCxnSpPr>
            <p:cNvPr id="10" name="Gerade Verbindung 9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43476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97877" y="6624638"/>
            <a:ext cx="4459554" cy="15388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2012. november 28.– Adding title of presentation by “Insert Header and Footer”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2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08" y="3033150"/>
            <a:ext cx="4854727" cy="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747CF-8EA2-4E2C-90D5-18920D50EE5C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A8E-1C3C-4DED-9360-3EEC478BDC8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624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06620" y="3180748"/>
            <a:ext cx="4182501" cy="1226213"/>
            <a:chOff x="2456315" y="3803536"/>
            <a:chExt cx="4718135" cy="792091"/>
          </a:xfrm>
        </p:grpSpPr>
        <p:sp>
          <p:nvSpPr>
            <p:cNvPr id="3" name="Parallelogramm 2"/>
            <p:cNvSpPr/>
            <p:nvPr>
              <p:custDataLst>
                <p:tags r:id="rId1"/>
              </p:custDataLst>
            </p:nvPr>
          </p:nvSpPr>
          <p:spPr bwMode="auto">
            <a:xfrm>
              <a:off x="2456315" y="4200296"/>
              <a:ext cx="4663726" cy="395331"/>
            </a:xfrm>
            <a:prstGeom prst="parallelogram">
              <a:avLst/>
            </a:prstGeom>
            <a:solidFill>
              <a:srgbClr val="008C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endParaRPr lang="en-US" sz="3600" b="1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4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8179" y="3803536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 eaLnBrk="0" hangingPunct="0">
                <a:spcBef>
                  <a:spcPct val="40000"/>
                </a:spcBef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r>
                <a:rPr lang="en-US" sz="3600" b="1" smtClean="0">
                  <a:solidFill>
                    <a:srgbClr val="000000"/>
                  </a:solidFill>
                </a:rPr>
                <a:t>Steering Business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48179" y="4203818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 eaLnBrk="0" hangingPunct="0">
                <a:spcBef>
                  <a:spcPct val="40000"/>
                </a:spcBef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r>
                <a:rPr lang="en-US" sz="3600" b="1" smtClean="0">
                  <a:solidFill>
                    <a:srgbClr val="FFFFFF"/>
                  </a:solidFill>
                </a:rPr>
                <a:t>Successfully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8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5923F-022E-4120-9109-6CA97E9EC63E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5FA17-66EB-41B7-B6D4-6A37EC6DF42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52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3E2A-4532-4FD2-9203-0D83C0587B42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BDFF1-3291-49BB-8DAE-4496DB2EA6E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98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374CC-8122-437D-A763-86CA1472538B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7D6C3-EDDF-4F10-ACCA-3C9BEE9C528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38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99DB1-8CE8-4F6D-9469-CF0D0A922B51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34502-A66B-448C-9F01-B16E9F6BCB1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3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85BF3-4DFA-4282-8B07-73191C4FDF9A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909C-8BC5-40BE-82EB-4B1E91EA9AF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19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5538-70C7-48B9-80A6-8D18EDA31ECC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59F61-709A-48BA-9C03-C9BF13AF139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36B82-6576-46FB-A832-407722791ABB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CCE9B-8F6C-4308-9716-97AD0BCEFED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92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96571-6441-4422-8BE0-0DC0B315C561}" type="datetimeFigureOut">
              <a:rPr lang="hu-HU" smtClean="0"/>
              <a:pPr>
                <a:defRPr/>
              </a:pPr>
              <a:t>2013.06.24.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57F4B4-AFF6-476F-A17E-7277C786B34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84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11016" y="457200"/>
            <a:ext cx="87219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Presentation title</a:t>
            </a:r>
          </a:p>
        </p:txBody>
      </p:sp>
      <p:sp>
        <p:nvSpPr>
          <p:cNvPr id="1029" name="Line 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11016" y="1219200"/>
            <a:ext cx="87219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40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211015" y="1387476"/>
            <a:ext cx="8729297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hu-HU" noProof="0" dirty="0" err="1" smtClean="0"/>
              <a:t>Standardtextfeld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First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  <p:custDataLst>
              <p:tags r:id="rId14"/>
            </p:custDataLst>
          </p:nvPr>
        </p:nvSpPr>
        <p:spPr bwMode="auto">
          <a:xfrm>
            <a:off x="597877" y="6624638"/>
            <a:ext cx="42255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 eaLnBrk="0" hangingPunct="0">
              <a:defRPr/>
            </a:pPr>
            <a:fld id="{E4969B3B-05EC-48E3-B5C8-E45A9AFCF0D1}" type="datetime4">
              <a:rPr lang="hu-HU" smtClean="0">
                <a:solidFill>
                  <a:srgbClr val="000000"/>
                </a:solidFill>
              </a:rPr>
              <a:pPr eaLnBrk="0" hangingPunct="0">
                <a:defRPr/>
              </a:pPr>
              <a:t>2013. június 24.</a:t>
            </a:fld>
            <a:r>
              <a:rPr lang="en-US" dirty="0" smtClean="0">
                <a:solidFill>
                  <a:srgbClr val="000000"/>
                </a:solidFill>
              </a:rPr>
              <a:t>– Adding title of presentation by “Insert Header and 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 eaLnBrk="0" hangingPunct="0"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VCT_Marker_ID_11" hidden="1"/>
          <p:cNvSpPr/>
          <p:nvPr>
            <p:custDataLst>
              <p:tags r:id="rId16"/>
            </p:custDataLst>
          </p:nvPr>
        </p:nvSpPr>
        <p:spPr bwMode="auto">
          <a:xfrm>
            <a:off x="1172308" y="127000"/>
            <a:ext cx="117231" cy="12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  <a:buClr>
                <a:srgbClr val="008CC8"/>
              </a:buClr>
              <a:buSzPct val="80000"/>
              <a:buFont typeface="Wingdings" pitchFamily="2" charset="2"/>
              <a:buNone/>
            </a:pPr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190755" y="6624638"/>
            <a:ext cx="17466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857250" eaLnBrk="0" hangingPunct="0">
              <a:defRPr/>
            </a:pPr>
            <a:r>
              <a:rPr lang="hu-HU" sz="1000" smtClean="0">
                <a:solidFill>
                  <a:srgbClr val="008CC8"/>
                </a:solidFill>
              </a:rPr>
              <a:t>© IFUA Horváth &amp; Partners</a:t>
            </a:r>
            <a:endParaRPr lang="hu-HU" sz="1000">
              <a:solidFill>
                <a:srgbClr val="008CC8"/>
              </a:solidFill>
            </a:endParaRPr>
          </a:p>
        </p:txBody>
      </p:sp>
      <p:pic>
        <p:nvPicPr>
          <p:cNvPr id="9" name="Picture 21" descr="20061002225252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99231" y="0"/>
            <a:ext cx="44254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4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</p:sldLayoutIdLst>
  <p:hf hdr="0"/>
  <p:txStyles>
    <p:titleStyle>
      <a:lvl1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None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1889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2pPr>
      <a:lvl3pPr marL="379413" indent="-188913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3pPr>
      <a:lvl4pPr marL="571500" indent="-19050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4pPr>
      <a:lvl5pPr marL="7604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5pPr>
      <a:lvl6pPr marL="12176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50" Type="http://schemas.openxmlformats.org/officeDocument/2006/relationships/tags" Target="../tags/tag76.xml"/><Relationship Id="rId55" Type="http://schemas.openxmlformats.org/officeDocument/2006/relationships/notesSlide" Target="../notesSlides/notesSlide3.xml"/><Relationship Id="rId63" Type="http://schemas.openxmlformats.org/officeDocument/2006/relationships/image" Target="../media/image18.png"/><Relationship Id="rId68" Type="http://schemas.openxmlformats.org/officeDocument/2006/relationships/image" Target="../media/image22.jpeg"/><Relationship Id="rId7" Type="http://schemas.openxmlformats.org/officeDocument/2006/relationships/tags" Target="../tags/tag33.xml"/><Relationship Id="rId71" Type="http://schemas.openxmlformats.org/officeDocument/2006/relationships/image" Target="../media/image25.jpe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tags" Target="../tags/tag55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53" Type="http://schemas.openxmlformats.org/officeDocument/2006/relationships/tags" Target="../tags/tag79.xml"/><Relationship Id="rId58" Type="http://schemas.openxmlformats.org/officeDocument/2006/relationships/image" Target="../media/image8.jpeg"/><Relationship Id="rId66" Type="http://schemas.openxmlformats.org/officeDocument/2006/relationships/image" Target="../media/image21.jpe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57" Type="http://schemas.openxmlformats.org/officeDocument/2006/relationships/image" Target="../media/image6.png"/><Relationship Id="rId61" Type="http://schemas.openxmlformats.org/officeDocument/2006/relationships/image" Target="../media/image16.emf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52" Type="http://schemas.openxmlformats.org/officeDocument/2006/relationships/tags" Target="../tags/tag78.xml"/><Relationship Id="rId60" Type="http://schemas.openxmlformats.org/officeDocument/2006/relationships/image" Target="../media/image15.jpeg"/><Relationship Id="rId65" Type="http://schemas.openxmlformats.org/officeDocument/2006/relationships/image" Target="../media/image20.png"/><Relationship Id="rId73" Type="http://schemas.openxmlformats.org/officeDocument/2006/relationships/image" Target="../media/image27.em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56" Type="http://schemas.openxmlformats.org/officeDocument/2006/relationships/image" Target="../media/image5.jpeg"/><Relationship Id="rId64" Type="http://schemas.openxmlformats.org/officeDocument/2006/relationships/image" Target="../media/image19.png"/><Relationship Id="rId69" Type="http://schemas.openxmlformats.org/officeDocument/2006/relationships/image" Target="../media/image23.jpeg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72" Type="http://schemas.openxmlformats.org/officeDocument/2006/relationships/image" Target="../media/image26.emf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tags" Target="../tags/tag72.xml"/><Relationship Id="rId59" Type="http://schemas.openxmlformats.org/officeDocument/2006/relationships/image" Target="../media/image9.jpeg"/><Relationship Id="rId67" Type="http://schemas.openxmlformats.org/officeDocument/2006/relationships/hyperlink" Target="http://www.orgware.hu/hr/jdolber_hr.html" TargetMode="External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7.png"/><Relationship Id="rId70" Type="http://schemas.openxmlformats.org/officeDocument/2006/relationships/image" Target="../media/image24.png"/><Relationship Id="rId1" Type="http://schemas.openxmlformats.org/officeDocument/2006/relationships/tags" Target="../tags/tag27.xml"/><Relationship Id="rId6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82.xml"/><Relationship Id="rId7" Type="http://schemas.openxmlformats.org/officeDocument/2006/relationships/image" Target="../media/image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uszt_logo_nagy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71546"/>
            <a:ext cx="3431904" cy="4572033"/>
          </a:xfrm>
          <a:prstGeom prst="rect">
            <a:avLst/>
          </a:prstGeom>
        </p:spPr>
      </p:pic>
      <p:sp>
        <p:nvSpPr>
          <p:cNvPr id="17" name="Cím 16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3643338" cy="357190"/>
          </a:xfrm>
        </p:spPr>
        <p:txBody>
          <a:bodyPr>
            <a:normAutofit fontScale="90000"/>
          </a:bodyPr>
          <a:lstStyle/>
          <a:p>
            <a:pPr algn="l"/>
            <a:r>
              <a:rPr lang="hu-HU" sz="1800" dirty="0" smtClean="0">
                <a:solidFill>
                  <a:srgbClr val="00B050"/>
                </a:solidFill>
                <a:effectLst/>
              </a:rPr>
              <a:t>TÁMOP-4.1.1-C-12/1/KONV-2012-0013</a:t>
            </a:r>
            <a:endParaRPr lang="hu-HU" sz="1800" dirty="0">
              <a:solidFill>
                <a:srgbClr val="00B050"/>
              </a:solidFill>
              <a:effectLst/>
            </a:endParaRPr>
          </a:p>
        </p:txBody>
      </p:sp>
      <p:sp>
        <p:nvSpPr>
          <p:cNvPr id="18" name="Alcím 17"/>
          <p:cNvSpPr>
            <a:spLocks noGrp="1"/>
          </p:cNvSpPr>
          <p:nvPr>
            <p:ph type="subTitle" idx="1"/>
          </p:nvPr>
        </p:nvSpPr>
        <p:spPr>
          <a:xfrm>
            <a:off x="3643306" y="1928802"/>
            <a:ext cx="5143536" cy="105772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>
                <a:solidFill>
                  <a:srgbClr val="00B050"/>
                </a:solidFill>
                <a:latin typeface="Verdana" pitchFamily="34" charset="0"/>
              </a:rPr>
              <a:t>VERSENYKÉPES DEBRECENI EGYETEM</a:t>
            </a:r>
            <a:endParaRPr lang="hu-HU" sz="32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pic>
        <p:nvPicPr>
          <p:cNvPr id="19" name="Kép 18" descr="EU_ESZ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20" name="Kép 19" descr="MM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9" name="Alcím 17"/>
          <p:cNvSpPr txBox="1">
            <a:spLocks/>
          </p:cNvSpPr>
          <p:nvPr/>
        </p:nvSpPr>
        <p:spPr>
          <a:xfrm>
            <a:off x="3643306" y="3786190"/>
            <a:ext cx="5143536" cy="105772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</a:rPr>
              <a:t>A</a:t>
            </a:r>
            <a:r>
              <a:rPr kumimoji="0" lang="hu-H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</a:rPr>
              <a:t> Vezetői Információs Rendszer integrációjának mélyítése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 flipH="1">
            <a:off x="6685501" y="4643260"/>
            <a:ext cx="210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Papp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Attila</a:t>
            </a:r>
          </a:p>
          <a:p>
            <a:pPr algn="ctr"/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 VIR </a:t>
            </a:r>
            <a:r>
              <a:rPr lang="hu-HU" b="1" dirty="0" err="1" smtClean="0">
                <a:solidFill>
                  <a:schemeClr val="accent2">
                    <a:lumMod val="75000"/>
                  </a:schemeClr>
                </a:solidFill>
              </a:rPr>
              <a:t>alprojekt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Verdana" pitchFamily="34" charset="0"/>
              </a:rPr>
              <a:t>A létrehozott VIR I. architektúra</a:t>
            </a:r>
            <a:endParaRPr lang="hu-HU" sz="32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TÁMOP-4.1.1-C-12/1/KONV-2012-0013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971600" y="1628800"/>
            <a:ext cx="7033881" cy="3967139"/>
            <a:chOff x="642662" y="849806"/>
            <a:chExt cx="8866320" cy="5435200"/>
          </a:xfrm>
        </p:grpSpPr>
        <p:sp>
          <p:nvSpPr>
            <p:cNvPr id="45" name="Tartalom helye 3"/>
            <p:cNvSpPr txBox="1">
              <a:spLocks/>
            </p:cNvSpPr>
            <p:nvPr/>
          </p:nvSpPr>
          <p:spPr>
            <a:xfrm>
              <a:off x="4200667" y="849806"/>
              <a:ext cx="5210456" cy="1718227"/>
            </a:xfrm>
            <a:prstGeom prst="rect">
              <a:avLst/>
            </a:prstGeom>
            <a:solidFill>
              <a:srgbClr val="EEECE1">
                <a:lumMod val="90000"/>
                <a:alpha val="30000"/>
              </a:srgbClr>
            </a:solidFill>
            <a:ln w="28575">
              <a:solidFill>
                <a:sysClr val="windowText" lastClr="00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hu-HU" sz="1100" b="1" dirty="0" err="1" smtClean="0"/>
                <a:t>VIR-szolgáltatások</a:t>
              </a:r>
              <a:endParaRPr lang="hu-HU" sz="1100" b="1" dirty="0" smtClean="0"/>
            </a:p>
            <a:p>
              <a:pPr algn="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hu-HU" sz="1100" b="1" dirty="0" smtClean="0"/>
                <a:t>riportok,elemzések</a:t>
              </a:r>
              <a:endParaRPr lang="hu-HU" sz="1100" b="1" dirty="0"/>
            </a:p>
          </p:txBody>
        </p:sp>
        <p:sp>
          <p:nvSpPr>
            <p:cNvPr id="46" name="Lefelé nyíl 45"/>
            <p:cNvSpPr/>
            <p:nvPr/>
          </p:nvSpPr>
          <p:spPr>
            <a:xfrm rot="5400000">
              <a:off x="4342452" y="3369210"/>
              <a:ext cx="484632" cy="1479606"/>
            </a:xfrm>
            <a:prstGeom prst="down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AutoShape 9"/>
            <p:cNvSpPr>
              <a:spLocks noChangeAspect="1" noChangeArrowheads="1"/>
            </p:cNvSpPr>
            <p:nvPr/>
          </p:nvSpPr>
          <p:spPr bwMode="auto">
            <a:xfrm>
              <a:off x="642662" y="3116761"/>
              <a:ext cx="2981754" cy="2465385"/>
            </a:xfrm>
            <a:prstGeom prst="flowChartMagneticDisk">
              <a:avLst/>
            </a:prstGeom>
            <a:solidFill>
              <a:srgbClr val="6699FF">
                <a:alpha val="30000"/>
              </a:srgbClr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954344" y="4075170"/>
              <a:ext cx="2410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4F81BD"/>
                </a:buClr>
                <a:buSzPct val="80000"/>
                <a:buFont typeface="Wingdings" pitchFamily="2" charset="2"/>
                <a:buNone/>
              </a:pPr>
              <a:r>
                <a:rPr lang="hu-HU" sz="2000" b="1" dirty="0" smtClean="0">
                  <a:solidFill>
                    <a:prstClr val="black"/>
                  </a:solidFill>
                  <a:latin typeface="Calibri"/>
                </a:rPr>
                <a:t>Központi adattár</a:t>
              </a:r>
              <a:endParaRPr lang="hu-HU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églalap 48"/>
            <p:cNvSpPr/>
            <p:nvPr/>
          </p:nvSpPr>
          <p:spPr>
            <a:xfrm>
              <a:off x="4098915" y="3545019"/>
              <a:ext cx="12256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4F81BD"/>
                </a:buClr>
                <a:buSzPct val="80000"/>
                <a:buFont typeface="Wingdings" pitchFamily="2" charset="2"/>
                <a:buNone/>
              </a:pPr>
              <a:r>
                <a:rPr lang="hu-HU" sz="1200" b="1" dirty="0" smtClean="0">
                  <a:solidFill>
                    <a:prstClr val="black"/>
                  </a:solidFill>
                  <a:latin typeface="Calibri" pitchFamily="34" charset="0"/>
                </a:rPr>
                <a:t>Adatszolgáltatás</a:t>
              </a:r>
              <a:endParaRPr lang="hu-HU" sz="12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0" name="Téglalap 49"/>
            <p:cNvSpPr/>
            <p:nvPr/>
          </p:nvSpPr>
          <p:spPr>
            <a:xfrm>
              <a:off x="3844965" y="4808777"/>
              <a:ext cx="131478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4F81BD"/>
                </a:buClr>
                <a:buSzPct val="80000"/>
                <a:buFont typeface="Wingdings" pitchFamily="2" charset="2"/>
                <a:buNone/>
              </a:pPr>
              <a:r>
                <a:rPr lang="hu-HU" sz="1100" b="1" dirty="0" smtClean="0">
                  <a:solidFill>
                    <a:prstClr val="black"/>
                  </a:solidFill>
                  <a:latin typeface="Calibri" pitchFamily="34" charset="0"/>
                </a:rPr>
                <a:t>Benchmark adatok </a:t>
              </a:r>
              <a:endParaRPr lang="hu-HU" sz="11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1" name="Felfelé nyíl 50"/>
            <p:cNvSpPr/>
            <p:nvPr/>
          </p:nvSpPr>
          <p:spPr>
            <a:xfrm rot="5400000">
              <a:off x="4447555" y="4055968"/>
              <a:ext cx="484632" cy="978408"/>
            </a:xfrm>
            <a:prstGeom prst="upArrow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AutoShape 7"/>
            <p:cNvSpPr txBox="1">
              <a:spLocks noChangeAspect="1" noChangeArrowheads="1"/>
            </p:cNvSpPr>
            <p:nvPr/>
          </p:nvSpPr>
          <p:spPr bwMode="auto">
            <a:xfrm>
              <a:off x="5664862" y="3621749"/>
              <a:ext cx="3452884" cy="1205252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31750" cap="rnd" cmpd="sng">
              <a:solidFill>
                <a:sysClr val="windowText" lastClr="000000"/>
              </a:solidFill>
              <a:prstDash val="solid"/>
              <a:bevel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glow" dir="t"/>
            </a:scene3d>
            <a:sp3d prstMaterial="flat"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marL="274320" marR="0" lvl="0" indent="-27432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BBB59"/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0" lang="hu-HU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</a:t>
              </a:r>
              <a:r>
                <a:rPr kumimoji="0" lang="hu-H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Intézményi adattár</a:t>
              </a:r>
              <a:endPara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AutoShape 14"/>
            <p:cNvSpPr>
              <a:spLocks noChangeArrowheads="1"/>
            </p:cNvSpPr>
            <p:nvPr/>
          </p:nvSpPr>
          <p:spPr bwMode="auto">
            <a:xfrm>
              <a:off x="5179075" y="4981612"/>
              <a:ext cx="910364" cy="600535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SAP</a:t>
              </a:r>
              <a:endPara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>
              <a:off x="5594351" y="5666275"/>
              <a:ext cx="1056922" cy="600535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DPR</a:t>
              </a:r>
              <a:endPara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6452212" y="4986161"/>
              <a:ext cx="1061145" cy="600535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Neptun</a:t>
              </a:r>
              <a:endPara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6" name="AutoShape 14"/>
            <p:cNvSpPr>
              <a:spLocks noChangeArrowheads="1"/>
            </p:cNvSpPr>
            <p:nvPr/>
          </p:nvSpPr>
          <p:spPr bwMode="auto">
            <a:xfrm>
              <a:off x="7076269" y="5684471"/>
              <a:ext cx="1026216" cy="600535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PNYR</a:t>
              </a:r>
              <a:endPara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7" name="AutoShape 14"/>
            <p:cNvSpPr>
              <a:spLocks noChangeArrowheads="1"/>
            </p:cNvSpPr>
            <p:nvPr/>
          </p:nvSpPr>
          <p:spPr bwMode="auto">
            <a:xfrm>
              <a:off x="7782185" y="5004359"/>
              <a:ext cx="1057855" cy="600535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Jdolber</a:t>
              </a:r>
              <a:endPara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8422952" y="5648078"/>
              <a:ext cx="1086030" cy="600535"/>
            </a:xfrm>
            <a:prstGeom prst="flowChartMagneticDisk">
              <a:avLst/>
            </a:prstGeom>
            <a:solidFill>
              <a:srgbClr val="EEECE1">
                <a:lumMod val="9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INYR</a:t>
              </a:r>
              <a:endPara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pic>
          <p:nvPicPr>
            <p:cNvPr id="59" name="Picture 28" descr="cube1">
              <a:hlinkClick r:id="" action="ppaction://noaction">
                <a:snd r:embed="rId7" name="GELL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52212" y="3637014"/>
              <a:ext cx="440683" cy="512943"/>
            </a:xfrm>
            <a:prstGeom prst="rect">
              <a:avLst/>
            </a:prstGeom>
            <a:noFill/>
          </p:spPr>
        </p:pic>
        <p:pic>
          <p:nvPicPr>
            <p:cNvPr id="60" name="Picture 28" descr="cube1">
              <a:hlinkClick r:id="" action="ppaction://noaction">
                <a:snd r:embed="rId7" name="GELL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4F81BD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161897" y="3609718"/>
              <a:ext cx="440683" cy="512943"/>
            </a:xfrm>
            <a:prstGeom prst="rect">
              <a:avLst/>
            </a:prstGeom>
            <a:noFill/>
          </p:spPr>
        </p:pic>
        <p:pic>
          <p:nvPicPr>
            <p:cNvPr id="61" name="Picture 28" descr="cube1">
              <a:hlinkClick r:id="" action="ppaction://noaction">
                <a:snd r:embed="rId7" name="GELLER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57931" y="3596071"/>
              <a:ext cx="440683" cy="512943"/>
            </a:xfrm>
            <a:prstGeom prst="rect">
              <a:avLst/>
            </a:prstGeom>
            <a:noFill/>
          </p:spPr>
        </p:pic>
        <p:sp>
          <p:nvSpPr>
            <p:cNvPr id="62" name="Szövegdoboz 61"/>
            <p:cNvSpPr txBox="1"/>
            <p:nvPr/>
          </p:nvSpPr>
          <p:spPr>
            <a:xfrm>
              <a:off x="6196091" y="3206465"/>
              <a:ext cx="2388210" cy="338554"/>
            </a:xfrm>
            <a:prstGeom prst="rect">
              <a:avLst/>
            </a:prstGeom>
            <a:solidFill>
              <a:srgbClr val="EEECE1">
                <a:lumMod val="90000"/>
                <a:alpha val="72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BW</a:t>
              </a:r>
            </a:p>
          </p:txBody>
        </p:sp>
        <p:sp>
          <p:nvSpPr>
            <p:cNvPr id="63" name="Felfelé nyíl 62"/>
            <p:cNvSpPr/>
            <p:nvPr/>
          </p:nvSpPr>
          <p:spPr>
            <a:xfrm rot="17886007">
              <a:off x="6130356" y="2547804"/>
              <a:ext cx="340388" cy="668949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elfelé nyíl 63"/>
            <p:cNvSpPr/>
            <p:nvPr/>
          </p:nvSpPr>
          <p:spPr>
            <a:xfrm rot="3391049">
              <a:off x="8513129" y="2507747"/>
              <a:ext cx="340388" cy="668949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elfelé nyíl 64"/>
            <p:cNvSpPr/>
            <p:nvPr/>
          </p:nvSpPr>
          <p:spPr>
            <a:xfrm>
              <a:off x="6128885" y="4772409"/>
              <a:ext cx="257034" cy="978408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elfelé nyíl 65"/>
            <p:cNvSpPr/>
            <p:nvPr/>
          </p:nvSpPr>
          <p:spPr>
            <a:xfrm>
              <a:off x="7502658" y="4842922"/>
              <a:ext cx="257034" cy="978407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elfelé nyíl 66"/>
            <p:cNvSpPr/>
            <p:nvPr/>
          </p:nvSpPr>
          <p:spPr>
            <a:xfrm>
              <a:off x="8888008" y="4747388"/>
              <a:ext cx="257034" cy="978408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elfelé nyíl 67"/>
            <p:cNvSpPr/>
            <p:nvPr/>
          </p:nvSpPr>
          <p:spPr>
            <a:xfrm>
              <a:off x="7291492" y="2650714"/>
              <a:ext cx="340388" cy="491319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elfelé nyíl 68"/>
            <p:cNvSpPr/>
            <p:nvPr/>
          </p:nvSpPr>
          <p:spPr>
            <a:xfrm>
              <a:off x="5594350" y="4715543"/>
              <a:ext cx="218365" cy="382455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elfelé nyíl 69"/>
            <p:cNvSpPr/>
            <p:nvPr/>
          </p:nvSpPr>
          <p:spPr>
            <a:xfrm>
              <a:off x="6870192" y="4827001"/>
              <a:ext cx="175147" cy="216090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elfelé nyíl 70"/>
            <p:cNvSpPr/>
            <p:nvPr/>
          </p:nvSpPr>
          <p:spPr>
            <a:xfrm>
              <a:off x="8167927" y="4764605"/>
              <a:ext cx="175145" cy="284330"/>
            </a:xfrm>
            <a:prstGeom prst="upArrow">
              <a:avLst/>
            </a:prstGeom>
            <a:solidFill>
              <a:srgbClr val="6699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2" name="Picture 33" descr="http://aux2.iconpedia.net/uploads/487632034174016335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952" y="2037358"/>
              <a:ext cx="416612" cy="41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1" descr="http://www.fra269.org/FRA_Clipart/Adobe-Acrobat-256x25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507" y="2057158"/>
              <a:ext cx="416612" cy="41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176" y="2052822"/>
              <a:ext cx="416612" cy="41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041" y="1071645"/>
              <a:ext cx="2017712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zövegdoboz 3"/>
          <p:cNvSpPr txBox="1"/>
          <p:nvPr/>
        </p:nvSpPr>
        <p:spPr>
          <a:xfrm>
            <a:off x="801246" y="1412776"/>
            <a:ext cx="7515170" cy="4302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46856" y="723880"/>
            <a:ext cx="8229600" cy="715124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Verdana" pitchFamily="34" charset="0"/>
              </a:rPr>
              <a:t>Riport struktúra</a:t>
            </a:r>
            <a:endParaRPr lang="hu-HU" sz="32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6" name="Tartalom helye 15"/>
          <p:cNvSpPr>
            <a:spLocks noGrp="1"/>
          </p:cNvSpPr>
          <p:nvPr>
            <p:ph idx="1"/>
          </p:nvPr>
        </p:nvSpPr>
        <p:spPr>
          <a:xfrm>
            <a:off x="438120" y="1493031"/>
            <a:ext cx="8443000" cy="4403789"/>
          </a:xfr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hu-HU" sz="20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Verdana" pitchFamily="34" charset="0"/>
              </a:rPr>
              <a:t>Beszámoló struktúra</a:t>
            </a: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TÁMOP-4.1.1-C-12/1/KONV-2012-0013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981124" y="1630801"/>
            <a:ext cx="7734280" cy="4112053"/>
            <a:chOff x="228600" y="520498"/>
            <a:chExt cx="9445625" cy="5838456"/>
          </a:xfrm>
        </p:grpSpPr>
        <p:sp>
          <p:nvSpPr>
            <p:cNvPr id="13" name="AutoShap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228600" y="5049839"/>
              <a:ext cx="5664200" cy="109696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44 w 21600"/>
                <a:gd name="T13" fmla="*/ 3044 h 21600"/>
                <a:gd name="T14" fmla="*/ 18556 w 21600"/>
                <a:gd name="T15" fmla="*/ 185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88" y="21600"/>
                  </a:lnTo>
                  <a:lnTo>
                    <a:pt x="191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884238" y="3951288"/>
              <a:ext cx="4354512" cy="10969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15 w 21600"/>
                <a:gd name="T13" fmla="*/ 3415 h 21600"/>
                <a:gd name="T14" fmla="*/ 18185 w 21600"/>
                <a:gd name="T15" fmla="*/ 18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30" y="21600"/>
                  </a:lnTo>
                  <a:lnTo>
                    <a:pt x="183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535113" y="2854325"/>
              <a:ext cx="3054350" cy="10969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35 w 21600"/>
                <a:gd name="T13" fmla="*/ 4135 h 21600"/>
                <a:gd name="T14" fmla="*/ 17465 w 21600"/>
                <a:gd name="T15" fmla="*/ 174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670" y="21600"/>
                  </a:lnTo>
                  <a:lnTo>
                    <a:pt x="1693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195513" y="1408113"/>
              <a:ext cx="1733550" cy="14446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88 w 21600"/>
                <a:gd name="T13" fmla="*/ 7188 h 21600"/>
                <a:gd name="T14" fmla="*/ 14412 w 21600"/>
                <a:gd name="T15" fmla="*/ 144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75" y="21600"/>
                  </a:lnTo>
                  <a:lnTo>
                    <a:pt x="108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5746" y="5724161"/>
              <a:ext cx="5499891" cy="38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Gazdálkodás, Oktatás, HR, DPR, Pályázatok, Ingatlanok</a:t>
              </a:r>
            </a:p>
          </p:txBody>
        </p:sp>
        <p:sp>
          <p:nvSpPr>
            <p:cNvPr id="20" name="Line 1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5238750" y="5049838"/>
              <a:ext cx="443547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89463" y="3951288"/>
              <a:ext cx="508476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929063" y="2852738"/>
              <a:ext cx="574516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070225" y="1406525"/>
              <a:ext cx="66040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892800" y="6146800"/>
              <a:ext cx="37814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89739" y="1991132"/>
              <a:ext cx="2369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88913" marR="0" lvl="1" indent="-187325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Stratégiai beszámolók</a:t>
              </a:r>
            </a:p>
          </p:txBody>
        </p:sp>
        <p:sp>
          <p:nvSpPr>
            <p:cNvPr id="26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1605" y="3264306"/>
              <a:ext cx="23873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88913" marR="0" lvl="1" indent="-187325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Folyamati beszámolók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71605" y="4361269"/>
              <a:ext cx="24776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88913" marR="0" lvl="1" indent="-187325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Szakterületi beszámolók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92800" y="5265920"/>
              <a:ext cx="3781425" cy="66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188913" marR="0" lvl="1" indent="-187325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Vezetési területek/folyamatok</a:t>
              </a:r>
            </a:p>
            <a:p>
              <a:pPr marL="188913" marR="0" lvl="1" indent="-187325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Char char="n"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Információforrások, alaprendszerek</a:t>
              </a:r>
            </a:p>
          </p:txBody>
        </p:sp>
        <p:pic>
          <p:nvPicPr>
            <p:cNvPr id="29" name="Picture 58" descr="Unbenannt-1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996950" y="5297488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8" descr="Unbenannt-1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1130300" y="5076825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58" descr="Unbenannt-1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1782763" y="5103813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8" descr="Unbenannt-1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1852613" y="4864100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8" descr="Unbenannt-1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2544763" y="5167313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58" descr="Unbenannt-1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2595563" y="4918075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58" descr="Unbenannt-1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273425" y="5129213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8" descr="Unbenannt-1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192463" y="4889500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8" descr="Unbenannt-1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4019550" y="5110163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8" descr="Unbenannt-1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938588" y="4852988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8" descr="Unbenannt-1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4532313" y="5054600"/>
              <a:ext cx="4572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367213" y="4962525"/>
              <a:ext cx="5822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</a:t>
              </a: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1812925" y="3451225"/>
              <a:ext cx="8128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Straight Arrow Connector 43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 rot="5400000" flipH="1" flipV="1">
              <a:off x="1303338" y="3898900"/>
              <a:ext cx="1233487" cy="1122363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45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 rot="16200000" flipV="1">
              <a:off x="1427957" y="4366419"/>
              <a:ext cx="1147762" cy="12065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4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5400000" flipH="1">
              <a:off x="3322637" y="4159251"/>
              <a:ext cx="1076325" cy="4445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50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 rot="5400000" flipH="1" flipV="1">
              <a:off x="2071688" y="3919538"/>
              <a:ext cx="1139825" cy="930275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pic>
          <p:nvPicPr>
            <p:cNvPr id="46" name="Picture 2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2568575" y="4572000"/>
              <a:ext cx="528638" cy="385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7" name="Picture 2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1116013" y="4732338"/>
              <a:ext cx="528637" cy="387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8" name="Picture 2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1304925" y="4410075"/>
              <a:ext cx="528638" cy="385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9" name="Picture 2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1911350" y="4568825"/>
              <a:ext cx="528638" cy="385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0" name="Picture 2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3200400" y="4530725"/>
              <a:ext cx="527050" cy="385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51" name="Straight Connector 57"/>
            <p:cNvCxnSpPr>
              <a:cxnSpLocks noChangeShapeType="1"/>
            </p:cNvCxnSpPr>
            <p:nvPr>
              <p:custDataLst>
                <p:tags r:id="rId37"/>
              </p:custDataLst>
            </p:nvPr>
          </p:nvCxnSpPr>
          <p:spPr bwMode="auto">
            <a:xfrm rot="5400000">
              <a:off x="1376022" y="5600588"/>
              <a:ext cx="578079" cy="48079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52" name="Straight Connector 59"/>
            <p:cNvCxnSpPr>
              <a:cxnSpLocks noChangeShapeType="1"/>
            </p:cNvCxnSpPr>
            <p:nvPr>
              <p:custDataLst>
                <p:tags r:id="rId38"/>
              </p:custDataLst>
            </p:nvPr>
          </p:nvCxnSpPr>
          <p:spPr bwMode="auto">
            <a:xfrm rot="16200000" flipH="1">
              <a:off x="2108426" y="5597300"/>
              <a:ext cx="568554" cy="64179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53" name="Straight Connector 61"/>
            <p:cNvCxnSpPr>
              <a:cxnSpLocks noChangeShapeType="1"/>
            </p:cNvCxnSpPr>
            <p:nvPr>
              <p:custDataLst>
                <p:tags r:id="rId39"/>
              </p:custDataLst>
            </p:nvPr>
          </p:nvCxnSpPr>
          <p:spPr bwMode="auto">
            <a:xfrm rot="5400000">
              <a:off x="2678907" y="5493998"/>
              <a:ext cx="622754" cy="232909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54" name="Straight Connector 63"/>
            <p:cNvCxnSpPr>
              <a:cxnSpLocks noChangeShapeType="1"/>
            </p:cNvCxnSpPr>
            <p:nvPr>
              <p:custDataLst>
                <p:tags r:id="rId40"/>
              </p:custDataLst>
            </p:nvPr>
          </p:nvCxnSpPr>
          <p:spPr bwMode="auto">
            <a:xfrm rot="5400000">
              <a:off x="3318670" y="5413261"/>
              <a:ext cx="537255" cy="381908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55" name="Straight Connector 65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5400000">
              <a:off x="4321175" y="5672138"/>
              <a:ext cx="390525" cy="0"/>
            </a:xfrm>
            <a:prstGeom prst="line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pic>
          <p:nvPicPr>
            <p:cNvPr id="56" name="Picture 2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2646363" y="2147888"/>
              <a:ext cx="814387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2805113" y="1862138"/>
              <a:ext cx="444500" cy="3079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cxnSp>
          <p:nvCxnSpPr>
            <p:cNvPr id="58" name="Straight Arrow Connector 73"/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 rot="16200000" flipV="1">
              <a:off x="1620838" y="3714750"/>
              <a:ext cx="2400300" cy="635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59" name="Rectangle 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965325" y="2976563"/>
              <a:ext cx="21907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Folyamati „</a:t>
              </a:r>
              <a:r>
                <a:rPr kumimoji="0" lang="hu-HU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cockpit</a:t>
              </a: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”</a:t>
              </a: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3817938" y="4533900"/>
              <a:ext cx="528637" cy="385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301750" y="3989388"/>
              <a:ext cx="35179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Alap kockák, beszámolók</a:t>
              </a:r>
            </a:p>
          </p:txBody>
        </p:sp>
        <p:cxnSp>
          <p:nvCxnSpPr>
            <p:cNvPr id="62" name="Straight Arrow Connector 75"/>
            <p:cNvCxnSpPr>
              <a:cxnSpLocks noChangeShapeType="1"/>
            </p:cNvCxnSpPr>
            <p:nvPr>
              <p:custDataLst>
                <p:tags r:id="rId48"/>
              </p:custDataLst>
            </p:nvPr>
          </p:nvCxnSpPr>
          <p:spPr bwMode="auto">
            <a:xfrm rot="5400000" flipH="1">
              <a:off x="2497138" y="3333750"/>
              <a:ext cx="2382838" cy="7889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pic>
          <p:nvPicPr>
            <p:cNvPr id="63" name="Picture 2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2992438" y="3482975"/>
              <a:ext cx="8128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8250588" y="4008396"/>
              <a:ext cx="1346566" cy="9826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5" name="Picture 2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8250434" y="1681203"/>
              <a:ext cx="1338627" cy="9274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4" cstate="print"/>
            <a:srcRect r="41319" b="40059"/>
            <a:stretch>
              <a:fillRect/>
            </a:stretch>
          </p:blipFill>
          <p:spPr bwMode="auto">
            <a:xfrm>
              <a:off x="8249245" y="2947862"/>
              <a:ext cx="1347909" cy="9144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65" cstate="print"/>
            <a:srcRect r="41319" b="40059"/>
            <a:stretch>
              <a:fillRect/>
            </a:stretch>
          </p:blipFill>
          <p:spPr bwMode="auto">
            <a:xfrm>
              <a:off x="3449320" y="3326839"/>
              <a:ext cx="434857" cy="295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65" cstate="print"/>
            <a:srcRect r="41319" b="40059"/>
            <a:stretch>
              <a:fillRect/>
            </a:stretch>
          </p:blipFill>
          <p:spPr bwMode="auto">
            <a:xfrm>
              <a:off x="2501203" y="3406411"/>
              <a:ext cx="434857" cy="295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65" cstate="print"/>
            <a:srcRect r="41319" b="40059"/>
            <a:stretch>
              <a:fillRect/>
            </a:stretch>
          </p:blipFill>
          <p:spPr bwMode="auto">
            <a:xfrm>
              <a:off x="2240909" y="3251314"/>
              <a:ext cx="434857" cy="295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70" name="Picture 10" descr="EVASYS"/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2938480" y="6198056"/>
              <a:ext cx="584920" cy="154800"/>
            </a:xfrm>
            <a:prstGeom prst="rect">
              <a:avLst/>
            </a:prstGeom>
            <a:noFill/>
          </p:spPr>
        </p:pic>
        <p:pic>
          <p:nvPicPr>
            <p:cNvPr id="71" name="Picture 20" descr="http://www.orgware.hu/media/images/Termek/jdolber_hr.jpg">
              <a:hlinkClick r:id="rId67"/>
            </p:cNvPr>
            <p:cNvPicPr>
              <a:picLocks noChangeAspect="1" noChangeArrowheads="1"/>
            </p:cNvPicPr>
            <p:nvPr/>
          </p:nvPicPr>
          <p:blipFill>
            <a:blip r:embed="rId68" cstate="print"/>
            <a:srcRect l="25276" t="31835" r="41324" b="32819"/>
            <a:stretch>
              <a:fillRect/>
            </a:stretch>
          </p:blipFill>
          <p:spPr bwMode="auto">
            <a:xfrm>
              <a:off x="2327426" y="6198498"/>
              <a:ext cx="571023" cy="154800"/>
            </a:xfrm>
            <a:prstGeom prst="rect">
              <a:avLst/>
            </a:prstGeom>
            <a:noFill/>
          </p:spPr>
        </p:pic>
        <p:pic>
          <p:nvPicPr>
            <p:cNvPr id="72" name="Picture 22" descr="http://t0.gstatic.com/images?q=tbn:ANd9GcRvCb2bh6HO7pD8QMQqifvSq82BCyUbw9mk3euhJ5GVzhZvYZ4CFw"/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851343" y="6201282"/>
              <a:ext cx="313959" cy="154800"/>
            </a:xfrm>
            <a:prstGeom prst="rect">
              <a:avLst/>
            </a:prstGeom>
            <a:noFill/>
          </p:spPr>
        </p:pic>
        <p:pic>
          <p:nvPicPr>
            <p:cNvPr id="73" name="Picture 23"/>
            <p:cNvPicPr>
              <a:picLocks noChangeAspect="1" noChangeArrowheads="1"/>
            </p:cNvPicPr>
            <p:nvPr/>
          </p:nvPicPr>
          <p:blipFill>
            <a:blip r:embed="rId70" cstate="print"/>
            <a:srcRect l="12293" t="22098" r="73646" b="75760"/>
            <a:stretch>
              <a:fillRect/>
            </a:stretch>
          </p:blipFill>
          <p:spPr bwMode="auto">
            <a:xfrm>
              <a:off x="3567393" y="6198499"/>
              <a:ext cx="1270867" cy="15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2" descr="http://it.unideb.hu/sites/default/files/szolgaltatas_kepek/neptun.blue_.jpg"/>
            <p:cNvPicPr>
              <a:picLocks noChangeAspect="1" noChangeArrowheads="1"/>
            </p:cNvPicPr>
            <p:nvPr/>
          </p:nvPicPr>
          <p:blipFill>
            <a:blip r:embed="rId71" cstate="print"/>
            <a:srcRect r="44937" b="72876"/>
            <a:stretch>
              <a:fillRect/>
            </a:stretch>
          </p:blipFill>
          <p:spPr bwMode="auto">
            <a:xfrm>
              <a:off x="1649904" y="6204261"/>
              <a:ext cx="548431" cy="154693"/>
            </a:xfrm>
            <a:prstGeom prst="rect">
              <a:avLst/>
            </a:prstGeom>
            <a:noFill/>
          </p:spPr>
        </p:pic>
        <p:pic>
          <p:nvPicPr>
            <p:cNvPr id="75" name="Picture 22" descr="http://t0.gstatic.com/images?q=tbn:ANd9GcRvCb2bh6HO7pD8QMQqifvSq82BCyUbw9mk3euhJ5GVzhZvYZ4CFw"/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4960749" y="6199934"/>
              <a:ext cx="313959" cy="154800"/>
            </a:xfrm>
            <a:prstGeom prst="rect">
              <a:avLst/>
            </a:prstGeom>
            <a:noFill/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4709937" y="591881"/>
              <a:ext cx="1014146" cy="77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Oval 71"/>
            <p:cNvSpPr/>
            <p:nvPr/>
          </p:nvSpPr>
          <p:spPr bwMode="auto">
            <a:xfrm>
              <a:off x="5272456" y="658062"/>
              <a:ext cx="486309" cy="202301"/>
            </a:xfrm>
            <a:prstGeom prst="ellipse">
              <a:avLst/>
            </a:prstGeom>
            <a:solidFill>
              <a:srgbClr val="4F81BD">
                <a:lumMod val="40000"/>
                <a:lumOff val="60000"/>
                <a:alpha val="30000"/>
              </a:srgbClr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5771605" y="558428"/>
              <a:ext cx="1573199" cy="7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9" name="Straight Connector 75"/>
            <p:cNvCxnSpPr>
              <a:stCxn id="77" idx="0"/>
            </p:cNvCxnSpPr>
            <p:nvPr/>
          </p:nvCxnSpPr>
          <p:spPr bwMode="auto">
            <a:xfrm flipV="1">
              <a:off x="5515611" y="520498"/>
              <a:ext cx="607300" cy="137564"/>
            </a:xfrm>
            <a:prstGeom prst="line">
              <a:avLst/>
            </a:prstGeom>
            <a:solidFill>
              <a:srgbClr val="4F81BD">
                <a:lumMod val="40000"/>
                <a:lumOff val="60000"/>
                <a:alpha val="30000"/>
              </a:srgbClr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7"/>
            <p:cNvCxnSpPr>
              <a:stCxn id="77" idx="3"/>
            </p:cNvCxnSpPr>
            <p:nvPr/>
          </p:nvCxnSpPr>
          <p:spPr bwMode="auto">
            <a:xfrm>
              <a:off x="5343674" y="830737"/>
              <a:ext cx="427931" cy="296718"/>
            </a:xfrm>
            <a:prstGeom prst="line">
              <a:avLst/>
            </a:prstGeom>
            <a:solidFill>
              <a:srgbClr val="4F81BD">
                <a:lumMod val="40000"/>
                <a:lumOff val="60000"/>
                <a:alpha val="30000"/>
              </a:srgbClr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75"/>
            <p:cNvCxnSpPr>
              <a:cxnSpLocks noChangeShapeType="1"/>
              <a:stCxn id="39" idx="0"/>
            </p:cNvCxnSpPr>
            <p:nvPr>
              <p:custDataLst>
                <p:tags r:id="rId52"/>
              </p:custDataLst>
            </p:nvPr>
          </p:nvCxnSpPr>
          <p:spPr bwMode="auto">
            <a:xfrm flipH="1" flipV="1">
              <a:off x="3770888" y="3854169"/>
              <a:ext cx="990025" cy="120043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pic>
          <p:nvPicPr>
            <p:cNvPr id="82" name="Picture 2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2" cstate="print"/>
            <a:srcRect b="3288"/>
            <a:stretch>
              <a:fillRect/>
            </a:stretch>
          </p:blipFill>
          <p:spPr bwMode="gray">
            <a:xfrm>
              <a:off x="4505325" y="4689475"/>
              <a:ext cx="528638" cy="385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76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  <a:latin typeface="Verdana" pitchFamily="34" charset="0"/>
              </a:rPr>
              <a:t>Egyetemi folyamatok, amelyekről a VIR I. (jelenleg) információt biztosít</a:t>
            </a:r>
            <a:endParaRPr lang="hu-HU" sz="2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1600" dirty="0" smtClean="0">
                <a:solidFill>
                  <a:srgbClr val="00B050"/>
                </a:solidFill>
                <a:latin typeface="Calibri"/>
              </a:rPr>
              <a:t>TÁMOP-4.1.1-C-12/1/KONV-2012-0013</a:t>
            </a:r>
            <a:endParaRPr lang="hu-HU" sz="16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3" name="Rectangle 9"/>
          <p:cNvSpPr/>
          <p:nvPr/>
        </p:nvSpPr>
        <p:spPr bwMode="auto">
          <a:xfrm>
            <a:off x="1366306" y="2109753"/>
            <a:ext cx="1216181" cy="511176"/>
          </a:xfrm>
          <a:prstGeom prst="rect">
            <a:avLst/>
          </a:prstGeom>
          <a:solidFill>
            <a:srgbClr val="FFC000">
              <a:alpha val="44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 I.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1393373" y="3015842"/>
            <a:ext cx="3478213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3" y="0"/>
              </a:cxn>
              <a:cxn ang="0">
                <a:pos x="2191" y="72"/>
              </a:cxn>
              <a:cxn ang="0">
                <a:pos x="2163" y="145"/>
              </a:cxn>
              <a:cxn ang="0">
                <a:pos x="0" y="145"/>
              </a:cxn>
              <a:cxn ang="0">
                <a:pos x="0" y="0"/>
              </a:cxn>
            </a:cxnLst>
            <a:rect l="0" t="0" r="r" b="b"/>
            <a:pathLst>
              <a:path w="2191" h="145">
                <a:moveTo>
                  <a:pt x="0" y="0"/>
                </a:moveTo>
                <a:lnTo>
                  <a:pt x="2163" y="0"/>
                </a:lnTo>
                <a:lnTo>
                  <a:pt x="2191" y="72"/>
                </a:lnTo>
                <a:lnTo>
                  <a:pt x="2163" y="145"/>
                </a:lnTo>
                <a:lnTo>
                  <a:pt x="0" y="145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88610" y="3011080"/>
            <a:ext cx="3487738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8" y="0"/>
              </a:cxn>
              <a:cxn ang="0">
                <a:pos x="2197" y="75"/>
              </a:cxn>
              <a:cxn ang="0">
                <a:pos x="2168" y="150"/>
              </a:cxn>
              <a:cxn ang="0">
                <a:pos x="0" y="150"/>
              </a:cxn>
              <a:cxn ang="0">
                <a:pos x="0" y="0"/>
              </a:cxn>
              <a:cxn ang="0">
                <a:pos x="5" y="148"/>
              </a:cxn>
              <a:cxn ang="0">
                <a:pos x="3" y="145"/>
              </a:cxn>
              <a:cxn ang="0">
                <a:pos x="2166" y="145"/>
              </a:cxn>
              <a:cxn ang="0">
                <a:pos x="2164" y="147"/>
              </a:cxn>
              <a:cxn ang="0">
                <a:pos x="2192" y="75"/>
              </a:cxn>
              <a:cxn ang="0">
                <a:pos x="2192" y="76"/>
              </a:cxn>
              <a:cxn ang="0">
                <a:pos x="2164" y="4"/>
              </a:cxn>
              <a:cxn ang="0">
                <a:pos x="2166" y="5"/>
              </a:cxn>
              <a:cxn ang="0">
                <a:pos x="3" y="5"/>
              </a:cxn>
              <a:cxn ang="0">
                <a:pos x="5" y="3"/>
              </a:cxn>
              <a:cxn ang="0">
                <a:pos x="5" y="148"/>
              </a:cxn>
            </a:cxnLst>
            <a:rect l="0" t="0" r="r" b="b"/>
            <a:pathLst>
              <a:path w="2197" h="150">
                <a:moveTo>
                  <a:pt x="0" y="0"/>
                </a:moveTo>
                <a:lnTo>
                  <a:pt x="2168" y="0"/>
                </a:lnTo>
                <a:lnTo>
                  <a:pt x="2197" y="75"/>
                </a:lnTo>
                <a:lnTo>
                  <a:pt x="2168" y="150"/>
                </a:lnTo>
                <a:lnTo>
                  <a:pt x="0" y="150"/>
                </a:lnTo>
                <a:lnTo>
                  <a:pt x="0" y="0"/>
                </a:lnTo>
                <a:close/>
                <a:moveTo>
                  <a:pt x="5" y="148"/>
                </a:moveTo>
                <a:lnTo>
                  <a:pt x="3" y="145"/>
                </a:lnTo>
                <a:lnTo>
                  <a:pt x="2166" y="145"/>
                </a:lnTo>
                <a:lnTo>
                  <a:pt x="2164" y="147"/>
                </a:lnTo>
                <a:lnTo>
                  <a:pt x="2192" y="75"/>
                </a:lnTo>
                <a:lnTo>
                  <a:pt x="2192" y="76"/>
                </a:lnTo>
                <a:lnTo>
                  <a:pt x="2164" y="4"/>
                </a:lnTo>
                <a:lnTo>
                  <a:pt x="2166" y="5"/>
                </a:lnTo>
                <a:lnTo>
                  <a:pt x="3" y="5"/>
                </a:lnTo>
                <a:lnTo>
                  <a:pt x="5" y="3"/>
                </a:lnTo>
                <a:lnTo>
                  <a:pt x="5" y="14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439535" y="3026955"/>
            <a:ext cx="1504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Alapfolyamatok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1401310" y="3285717"/>
            <a:ext cx="1228725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" y="0"/>
              </a:cxn>
              <a:cxn ang="0">
                <a:pos x="774" y="209"/>
              </a:cxn>
              <a:cxn ang="0">
                <a:pos x="692" y="419"/>
              </a:cxn>
              <a:cxn ang="0">
                <a:pos x="0" y="419"/>
              </a:cxn>
              <a:cxn ang="0">
                <a:pos x="82" y="209"/>
              </a:cxn>
              <a:cxn ang="0">
                <a:pos x="0" y="0"/>
              </a:cxn>
            </a:cxnLst>
            <a:rect l="0" t="0" r="r" b="b"/>
            <a:pathLst>
              <a:path w="774" h="419">
                <a:moveTo>
                  <a:pt x="0" y="0"/>
                </a:moveTo>
                <a:lnTo>
                  <a:pt x="692" y="0"/>
                </a:lnTo>
                <a:lnTo>
                  <a:pt x="774" y="209"/>
                </a:lnTo>
                <a:lnTo>
                  <a:pt x="692" y="419"/>
                </a:lnTo>
                <a:lnTo>
                  <a:pt x="0" y="419"/>
                </a:lnTo>
                <a:lnTo>
                  <a:pt x="82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1394960" y="3280955"/>
            <a:ext cx="1238250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8" y="0"/>
              </a:cxn>
              <a:cxn ang="0">
                <a:pos x="780" y="212"/>
              </a:cxn>
              <a:cxn ang="0">
                <a:pos x="698" y="424"/>
              </a:cxn>
              <a:cxn ang="0">
                <a:pos x="0" y="424"/>
              </a:cxn>
              <a:cxn ang="0">
                <a:pos x="83" y="212"/>
              </a:cxn>
              <a:cxn ang="0">
                <a:pos x="83" y="213"/>
              </a:cxn>
              <a:cxn ang="0">
                <a:pos x="0" y="0"/>
              </a:cxn>
              <a:cxn ang="0">
                <a:pos x="88" y="212"/>
              </a:cxn>
              <a:cxn ang="0">
                <a:pos x="6" y="423"/>
              </a:cxn>
              <a:cxn ang="0">
                <a:pos x="4" y="419"/>
              </a:cxn>
              <a:cxn ang="0">
                <a:pos x="696" y="419"/>
              </a:cxn>
              <a:cxn ang="0">
                <a:pos x="694" y="421"/>
              </a:cxn>
              <a:cxn ang="0">
                <a:pos x="775" y="212"/>
              </a:cxn>
              <a:cxn ang="0">
                <a:pos x="775" y="213"/>
              </a:cxn>
              <a:cxn ang="0">
                <a:pos x="694" y="3"/>
              </a:cxn>
              <a:cxn ang="0">
                <a:pos x="696" y="5"/>
              </a:cxn>
              <a:cxn ang="0">
                <a:pos x="4" y="5"/>
              </a:cxn>
              <a:cxn ang="0">
                <a:pos x="6" y="2"/>
              </a:cxn>
              <a:cxn ang="0">
                <a:pos x="88" y="212"/>
              </a:cxn>
            </a:cxnLst>
            <a:rect l="0" t="0" r="r" b="b"/>
            <a:pathLst>
              <a:path w="780" h="424">
                <a:moveTo>
                  <a:pt x="0" y="0"/>
                </a:moveTo>
                <a:lnTo>
                  <a:pt x="698" y="0"/>
                </a:lnTo>
                <a:lnTo>
                  <a:pt x="780" y="212"/>
                </a:lnTo>
                <a:lnTo>
                  <a:pt x="698" y="424"/>
                </a:lnTo>
                <a:lnTo>
                  <a:pt x="0" y="424"/>
                </a:lnTo>
                <a:lnTo>
                  <a:pt x="83" y="212"/>
                </a:lnTo>
                <a:lnTo>
                  <a:pt x="83" y="213"/>
                </a:lnTo>
                <a:lnTo>
                  <a:pt x="0" y="0"/>
                </a:lnTo>
                <a:close/>
                <a:moveTo>
                  <a:pt x="88" y="212"/>
                </a:moveTo>
                <a:lnTo>
                  <a:pt x="6" y="423"/>
                </a:lnTo>
                <a:lnTo>
                  <a:pt x="4" y="419"/>
                </a:lnTo>
                <a:lnTo>
                  <a:pt x="696" y="419"/>
                </a:lnTo>
                <a:lnTo>
                  <a:pt x="694" y="421"/>
                </a:lnTo>
                <a:lnTo>
                  <a:pt x="775" y="212"/>
                </a:lnTo>
                <a:lnTo>
                  <a:pt x="775" y="213"/>
                </a:lnTo>
                <a:lnTo>
                  <a:pt x="694" y="3"/>
                </a:lnTo>
                <a:lnTo>
                  <a:pt x="696" y="5"/>
                </a:lnTo>
                <a:lnTo>
                  <a:pt x="4" y="5"/>
                </a:lnTo>
                <a:lnTo>
                  <a:pt x="6" y="2"/>
                </a:lnTo>
                <a:lnTo>
                  <a:pt x="88" y="21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658485" y="3509555"/>
            <a:ext cx="7921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Oktatás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391785" y="4014380"/>
            <a:ext cx="206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550535" y="3984217"/>
            <a:ext cx="7604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Felsőfokú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550535" y="4165192"/>
            <a:ext cx="855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szakképzés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391785" y="437950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50535" y="4347755"/>
            <a:ext cx="3413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BSc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836285" y="4347755"/>
            <a:ext cx="349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BA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1391785" y="457000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1550535" y="4538255"/>
            <a:ext cx="365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MSc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860098" y="4538255"/>
            <a:ext cx="3730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MA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391785" y="476050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550535" y="4728755"/>
            <a:ext cx="847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Szakirányú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550535" y="4903380"/>
            <a:ext cx="9985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továbbképzés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391785" y="5124042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550535" y="5092292"/>
            <a:ext cx="396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Ph.D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891848" y="5092292"/>
            <a:ext cx="103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2509385" y="4020730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2668135" y="3988980"/>
            <a:ext cx="855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Alapkutatás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2509385" y="4211230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2668135" y="4179480"/>
            <a:ext cx="8794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Alkalmazott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668135" y="4354105"/>
            <a:ext cx="5540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kutatás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2509385" y="4576355"/>
            <a:ext cx="206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2668135" y="4544605"/>
            <a:ext cx="5778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Kutatás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2668135" y="4717642"/>
            <a:ext cx="871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hasznosítás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3625398" y="4027080"/>
            <a:ext cx="2047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3784148" y="3995330"/>
            <a:ext cx="10223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PR, marketing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3625398" y="4217580"/>
            <a:ext cx="2047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3784148" y="4185830"/>
            <a:ext cx="8953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Betegellátás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3625398" y="4406492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auto">
          <a:xfrm>
            <a:off x="3784148" y="4374742"/>
            <a:ext cx="728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Kollégium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3625398" y="4589055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3784148" y="4557305"/>
            <a:ext cx="609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Könyvár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3625398" y="4779555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3784148" y="4747805"/>
            <a:ext cx="911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Idegen nyelv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3625398" y="4970055"/>
            <a:ext cx="2047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3784148" y="4938305"/>
            <a:ext cx="6016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Étkezés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3625398" y="5158967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3784148" y="5127217"/>
            <a:ext cx="419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Sport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3625398" y="5341530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auto">
          <a:xfrm>
            <a:off x="3784148" y="5309780"/>
            <a:ext cx="6254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Nyomda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1"/>
          <p:cNvSpPr>
            <a:spLocks noChangeArrowheads="1"/>
          </p:cNvSpPr>
          <p:nvPr/>
        </p:nvSpPr>
        <p:spPr bwMode="auto">
          <a:xfrm>
            <a:off x="3625398" y="5532030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2"/>
          <p:cNvSpPr>
            <a:spLocks noChangeArrowheads="1"/>
          </p:cNvSpPr>
          <p:nvPr/>
        </p:nvSpPr>
        <p:spPr bwMode="auto">
          <a:xfrm>
            <a:off x="3784148" y="5500280"/>
            <a:ext cx="403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Hallg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3"/>
          <p:cNvSpPr>
            <a:spLocks noChangeArrowheads="1"/>
          </p:cNvSpPr>
          <p:nvPr/>
        </p:nvSpPr>
        <p:spPr bwMode="auto">
          <a:xfrm>
            <a:off x="4131810" y="5500280"/>
            <a:ext cx="6334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és okt.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54"/>
          <p:cNvSpPr>
            <a:spLocks noChangeArrowheads="1"/>
          </p:cNvSpPr>
          <p:nvPr/>
        </p:nvSpPr>
        <p:spPr bwMode="auto">
          <a:xfrm>
            <a:off x="3784148" y="5674905"/>
            <a:ext cx="10223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szolgáltatások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5"/>
          <p:cNvSpPr>
            <a:spLocks noChangeArrowheads="1"/>
          </p:cNvSpPr>
          <p:nvPr/>
        </p:nvSpPr>
        <p:spPr bwMode="auto">
          <a:xfrm>
            <a:off x="3625398" y="5897155"/>
            <a:ext cx="2047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6"/>
          <p:cNvSpPr>
            <a:spLocks noChangeArrowheads="1"/>
          </p:cNvSpPr>
          <p:nvPr/>
        </p:nvSpPr>
        <p:spPr bwMode="auto">
          <a:xfrm>
            <a:off x="3784148" y="5865405"/>
            <a:ext cx="8953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Kapcsolódó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869748" y="2622142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3028498" y="2590392"/>
            <a:ext cx="6651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Stratégia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4114348" y="2620555"/>
            <a:ext cx="2047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1"/>
          <p:cNvSpPr>
            <a:spLocks noChangeArrowheads="1"/>
          </p:cNvSpPr>
          <p:nvPr/>
        </p:nvSpPr>
        <p:spPr bwMode="auto">
          <a:xfrm>
            <a:off x="4273098" y="2590392"/>
            <a:ext cx="6413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Irányítás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2"/>
          <p:cNvSpPr>
            <a:spLocks noChangeArrowheads="1"/>
          </p:cNvSpPr>
          <p:nvPr/>
        </p:nvSpPr>
        <p:spPr bwMode="auto">
          <a:xfrm>
            <a:off x="5419273" y="2626905"/>
            <a:ext cx="2047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5576435" y="2595155"/>
            <a:ext cx="784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Controlling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5104948" y="4033430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5263698" y="4001680"/>
            <a:ext cx="958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Kutató labor,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5263698" y="4184242"/>
            <a:ext cx="6270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kísérleti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67"/>
          <p:cNvSpPr>
            <a:spLocks noChangeArrowheads="1"/>
          </p:cNvSpPr>
          <p:nvPr/>
        </p:nvSpPr>
        <p:spPr bwMode="auto">
          <a:xfrm>
            <a:off x="5263698" y="4358867"/>
            <a:ext cx="9509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intézet, MTA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68"/>
          <p:cNvSpPr>
            <a:spLocks noChangeArrowheads="1"/>
          </p:cNvSpPr>
          <p:nvPr/>
        </p:nvSpPr>
        <p:spPr bwMode="auto">
          <a:xfrm>
            <a:off x="5263698" y="4533492"/>
            <a:ext cx="508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intézet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5104948" y="4755742"/>
            <a:ext cx="206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5263698" y="4723992"/>
            <a:ext cx="9826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Tangazdaság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5104948" y="494465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263698" y="4912905"/>
            <a:ext cx="8080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Tanműhely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73"/>
          <p:cNvSpPr>
            <a:spLocks noChangeArrowheads="1"/>
          </p:cNvSpPr>
          <p:nvPr/>
        </p:nvSpPr>
        <p:spPr bwMode="auto">
          <a:xfrm>
            <a:off x="5104948" y="513515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74"/>
          <p:cNvSpPr>
            <a:spLocks noChangeArrowheads="1"/>
          </p:cNvSpPr>
          <p:nvPr/>
        </p:nvSpPr>
        <p:spPr bwMode="auto">
          <a:xfrm>
            <a:off x="5263698" y="5103405"/>
            <a:ext cx="714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Tanszálló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75"/>
          <p:cNvSpPr>
            <a:spLocks noChangeArrowheads="1"/>
          </p:cNvSpPr>
          <p:nvPr/>
        </p:nvSpPr>
        <p:spPr bwMode="auto">
          <a:xfrm>
            <a:off x="5104948" y="5317717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76"/>
          <p:cNvSpPr>
            <a:spLocks noChangeArrowheads="1"/>
          </p:cNvSpPr>
          <p:nvPr/>
        </p:nvSpPr>
        <p:spPr bwMode="auto">
          <a:xfrm>
            <a:off x="5263698" y="5285967"/>
            <a:ext cx="847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Arborétum,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5263698" y="5468530"/>
            <a:ext cx="6905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erdő, stb.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5104948" y="568125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5263698" y="5649505"/>
            <a:ext cx="706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Gyakorló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5263698" y="5832067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Iskola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6228898" y="4033430"/>
            <a:ext cx="2063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2"/>
          <p:cNvSpPr>
            <a:spLocks noChangeArrowheads="1"/>
          </p:cNvSpPr>
          <p:nvPr/>
        </p:nvSpPr>
        <p:spPr bwMode="auto">
          <a:xfrm>
            <a:off x="6387648" y="4001680"/>
            <a:ext cx="5476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Eszköz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83"/>
          <p:cNvSpPr>
            <a:spLocks noChangeArrowheads="1"/>
          </p:cNvSpPr>
          <p:nvPr/>
        </p:nvSpPr>
        <p:spPr bwMode="auto">
          <a:xfrm>
            <a:off x="6870248" y="4001680"/>
            <a:ext cx="1111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84"/>
          <p:cNvSpPr>
            <a:spLocks noChangeArrowheads="1"/>
          </p:cNvSpPr>
          <p:nvPr/>
        </p:nvSpPr>
        <p:spPr bwMode="auto">
          <a:xfrm>
            <a:off x="6917873" y="4001680"/>
            <a:ext cx="3492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és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5"/>
          <p:cNvSpPr>
            <a:spLocks noChangeArrowheads="1"/>
          </p:cNvSpPr>
          <p:nvPr/>
        </p:nvSpPr>
        <p:spPr bwMode="auto">
          <a:xfrm>
            <a:off x="6387648" y="4182655"/>
            <a:ext cx="1069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létesítménygaz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86"/>
          <p:cNvSpPr>
            <a:spLocks noChangeArrowheads="1"/>
          </p:cNvSpPr>
          <p:nvPr/>
        </p:nvSpPr>
        <p:spPr bwMode="auto">
          <a:xfrm>
            <a:off x="6387648" y="4357280"/>
            <a:ext cx="673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dálkodás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7"/>
          <p:cNvSpPr>
            <a:spLocks noChangeArrowheads="1"/>
          </p:cNvSpPr>
          <p:nvPr/>
        </p:nvSpPr>
        <p:spPr bwMode="auto">
          <a:xfrm>
            <a:off x="6228898" y="4579530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88"/>
          <p:cNvSpPr>
            <a:spLocks noChangeArrowheads="1"/>
          </p:cNvSpPr>
          <p:nvPr/>
        </p:nvSpPr>
        <p:spPr bwMode="auto">
          <a:xfrm>
            <a:off x="6387648" y="4547780"/>
            <a:ext cx="5556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Humán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9"/>
          <p:cNvSpPr>
            <a:spLocks noChangeArrowheads="1"/>
          </p:cNvSpPr>
          <p:nvPr/>
        </p:nvSpPr>
        <p:spPr bwMode="auto">
          <a:xfrm>
            <a:off x="6886123" y="4547780"/>
            <a:ext cx="111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0"/>
          <p:cNvSpPr>
            <a:spLocks noChangeArrowheads="1"/>
          </p:cNvSpPr>
          <p:nvPr/>
        </p:nvSpPr>
        <p:spPr bwMode="auto">
          <a:xfrm>
            <a:off x="6387648" y="4722405"/>
            <a:ext cx="673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erőforrás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1"/>
          <p:cNvSpPr>
            <a:spLocks noChangeArrowheads="1"/>
          </p:cNvSpPr>
          <p:nvPr/>
        </p:nvSpPr>
        <p:spPr bwMode="auto">
          <a:xfrm>
            <a:off x="6997248" y="4722405"/>
            <a:ext cx="111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92"/>
          <p:cNvSpPr>
            <a:spLocks noChangeArrowheads="1"/>
          </p:cNvSpPr>
          <p:nvPr/>
        </p:nvSpPr>
        <p:spPr bwMode="auto">
          <a:xfrm>
            <a:off x="6387648" y="4897030"/>
            <a:ext cx="9112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gazdálkodás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93"/>
          <p:cNvSpPr>
            <a:spLocks noChangeArrowheads="1"/>
          </p:cNvSpPr>
          <p:nvPr/>
        </p:nvSpPr>
        <p:spPr bwMode="auto">
          <a:xfrm>
            <a:off x="6228898" y="5117692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94"/>
          <p:cNvSpPr>
            <a:spLocks noChangeArrowheads="1"/>
          </p:cNvSpPr>
          <p:nvPr/>
        </p:nvSpPr>
        <p:spPr bwMode="auto">
          <a:xfrm>
            <a:off x="6387648" y="5085942"/>
            <a:ext cx="847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Információs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5"/>
          <p:cNvSpPr>
            <a:spLocks noChangeArrowheads="1"/>
          </p:cNvSpPr>
          <p:nvPr/>
        </p:nvSpPr>
        <p:spPr bwMode="auto">
          <a:xfrm>
            <a:off x="6228898" y="5308192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smtClean="0">
                <a:ln>
                  <a:noFill/>
                </a:ln>
                <a:solidFill>
                  <a:srgbClr val="3C58A1"/>
                </a:solidFill>
                <a:effectLst/>
                <a:uLnTx/>
                <a:uFillTx/>
                <a:latin typeface="Wingdings" pitchFamily="2" charset="2"/>
                <a:cs typeface="Arial" pitchFamily="34" charset="0"/>
              </a:rPr>
              <a:t>n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96"/>
          <p:cNvSpPr>
            <a:spLocks noChangeArrowheads="1"/>
          </p:cNvSpPr>
          <p:nvPr/>
        </p:nvSpPr>
        <p:spPr bwMode="auto">
          <a:xfrm>
            <a:off x="6387648" y="5276442"/>
            <a:ext cx="6810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Pénzügyi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Freeform 97"/>
          <p:cNvSpPr>
            <a:spLocks/>
          </p:cNvSpPr>
          <p:nvPr/>
        </p:nvSpPr>
        <p:spPr bwMode="auto">
          <a:xfrm>
            <a:off x="2526848" y="3285717"/>
            <a:ext cx="1235075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" y="0"/>
              </a:cxn>
              <a:cxn ang="0">
                <a:pos x="778" y="209"/>
              </a:cxn>
              <a:cxn ang="0">
                <a:pos x="697" y="419"/>
              </a:cxn>
              <a:cxn ang="0">
                <a:pos x="0" y="419"/>
              </a:cxn>
              <a:cxn ang="0">
                <a:pos x="81" y="209"/>
              </a:cxn>
              <a:cxn ang="0">
                <a:pos x="0" y="0"/>
              </a:cxn>
            </a:cxnLst>
            <a:rect l="0" t="0" r="r" b="b"/>
            <a:pathLst>
              <a:path w="778" h="419">
                <a:moveTo>
                  <a:pt x="0" y="0"/>
                </a:moveTo>
                <a:lnTo>
                  <a:pt x="697" y="0"/>
                </a:lnTo>
                <a:lnTo>
                  <a:pt x="778" y="209"/>
                </a:lnTo>
                <a:lnTo>
                  <a:pt x="697" y="419"/>
                </a:lnTo>
                <a:lnTo>
                  <a:pt x="0" y="419"/>
                </a:lnTo>
                <a:lnTo>
                  <a:pt x="81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Freeform 98"/>
          <p:cNvSpPr>
            <a:spLocks noEditPoints="1"/>
          </p:cNvSpPr>
          <p:nvPr/>
        </p:nvSpPr>
        <p:spPr bwMode="auto">
          <a:xfrm>
            <a:off x="2520498" y="3280955"/>
            <a:ext cx="1246188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2" y="0"/>
              </a:cxn>
              <a:cxn ang="0">
                <a:pos x="785" y="212"/>
              </a:cxn>
              <a:cxn ang="0">
                <a:pos x="702" y="424"/>
              </a:cxn>
              <a:cxn ang="0">
                <a:pos x="0" y="424"/>
              </a:cxn>
              <a:cxn ang="0">
                <a:pos x="83" y="212"/>
              </a:cxn>
              <a:cxn ang="0">
                <a:pos x="83" y="213"/>
              </a:cxn>
              <a:cxn ang="0">
                <a:pos x="0" y="0"/>
              </a:cxn>
              <a:cxn ang="0">
                <a:pos x="88" y="212"/>
              </a:cxn>
              <a:cxn ang="0">
                <a:pos x="6" y="423"/>
              </a:cxn>
              <a:cxn ang="0">
                <a:pos x="4" y="419"/>
              </a:cxn>
              <a:cxn ang="0">
                <a:pos x="701" y="419"/>
              </a:cxn>
              <a:cxn ang="0">
                <a:pos x="698" y="421"/>
              </a:cxn>
              <a:cxn ang="0">
                <a:pos x="780" y="212"/>
              </a:cxn>
              <a:cxn ang="0">
                <a:pos x="780" y="213"/>
              </a:cxn>
              <a:cxn ang="0">
                <a:pos x="698" y="3"/>
              </a:cxn>
              <a:cxn ang="0">
                <a:pos x="701" y="5"/>
              </a:cxn>
              <a:cxn ang="0">
                <a:pos x="4" y="5"/>
              </a:cxn>
              <a:cxn ang="0">
                <a:pos x="6" y="2"/>
              </a:cxn>
              <a:cxn ang="0">
                <a:pos x="88" y="212"/>
              </a:cxn>
            </a:cxnLst>
            <a:rect l="0" t="0" r="r" b="b"/>
            <a:pathLst>
              <a:path w="785" h="424">
                <a:moveTo>
                  <a:pt x="0" y="0"/>
                </a:moveTo>
                <a:lnTo>
                  <a:pt x="702" y="0"/>
                </a:lnTo>
                <a:lnTo>
                  <a:pt x="785" y="212"/>
                </a:lnTo>
                <a:lnTo>
                  <a:pt x="702" y="424"/>
                </a:lnTo>
                <a:lnTo>
                  <a:pt x="0" y="424"/>
                </a:lnTo>
                <a:lnTo>
                  <a:pt x="83" y="212"/>
                </a:lnTo>
                <a:lnTo>
                  <a:pt x="83" y="213"/>
                </a:lnTo>
                <a:lnTo>
                  <a:pt x="0" y="0"/>
                </a:lnTo>
                <a:close/>
                <a:moveTo>
                  <a:pt x="88" y="212"/>
                </a:moveTo>
                <a:lnTo>
                  <a:pt x="6" y="423"/>
                </a:lnTo>
                <a:lnTo>
                  <a:pt x="4" y="419"/>
                </a:lnTo>
                <a:lnTo>
                  <a:pt x="701" y="419"/>
                </a:lnTo>
                <a:lnTo>
                  <a:pt x="698" y="421"/>
                </a:lnTo>
                <a:lnTo>
                  <a:pt x="780" y="212"/>
                </a:lnTo>
                <a:lnTo>
                  <a:pt x="780" y="213"/>
                </a:lnTo>
                <a:lnTo>
                  <a:pt x="698" y="3"/>
                </a:lnTo>
                <a:lnTo>
                  <a:pt x="701" y="5"/>
                </a:lnTo>
                <a:lnTo>
                  <a:pt x="4" y="5"/>
                </a:lnTo>
                <a:lnTo>
                  <a:pt x="6" y="2"/>
                </a:lnTo>
                <a:lnTo>
                  <a:pt x="88" y="21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Rectangle 99"/>
          <p:cNvSpPr>
            <a:spLocks noChangeArrowheads="1"/>
          </p:cNvSpPr>
          <p:nvPr/>
        </p:nvSpPr>
        <p:spPr bwMode="auto">
          <a:xfrm>
            <a:off x="2785610" y="3512730"/>
            <a:ext cx="793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Kutatás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Freeform 100"/>
          <p:cNvSpPr>
            <a:spLocks/>
          </p:cNvSpPr>
          <p:nvPr/>
        </p:nvSpPr>
        <p:spPr bwMode="auto">
          <a:xfrm>
            <a:off x="3650798" y="3285717"/>
            <a:ext cx="1228725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3" y="0"/>
              </a:cxn>
              <a:cxn ang="0">
                <a:pos x="774" y="209"/>
              </a:cxn>
              <a:cxn ang="0">
                <a:pos x="693" y="419"/>
              </a:cxn>
              <a:cxn ang="0">
                <a:pos x="0" y="419"/>
              </a:cxn>
              <a:cxn ang="0">
                <a:pos x="82" y="209"/>
              </a:cxn>
              <a:cxn ang="0">
                <a:pos x="0" y="0"/>
              </a:cxn>
            </a:cxnLst>
            <a:rect l="0" t="0" r="r" b="b"/>
            <a:pathLst>
              <a:path w="774" h="419">
                <a:moveTo>
                  <a:pt x="0" y="0"/>
                </a:moveTo>
                <a:lnTo>
                  <a:pt x="693" y="0"/>
                </a:lnTo>
                <a:lnTo>
                  <a:pt x="774" y="209"/>
                </a:lnTo>
                <a:lnTo>
                  <a:pt x="693" y="419"/>
                </a:lnTo>
                <a:lnTo>
                  <a:pt x="0" y="419"/>
                </a:lnTo>
                <a:lnTo>
                  <a:pt x="82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Freeform 101"/>
          <p:cNvSpPr>
            <a:spLocks noEditPoints="1"/>
          </p:cNvSpPr>
          <p:nvPr/>
        </p:nvSpPr>
        <p:spPr bwMode="auto">
          <a:xfrm>
            <a:off x="3646035" y="3280955"/>
            <a:ext cx="1238250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" y="0"/>
              </a:cxn>
              <a:cxn ang="0">
                <a:pos x="780" y="212"/>
              </a:cxn>
              <a:cxn ang="0">
                <a:pos x="697" y="424"/>
              </a:cxn>
              <a:cxn ang="0">
                <a:pos x="0" y="424"/>
              </a:cxn>
              <a:cxn ang="0">
                <a:pos x="83" y="212"/>
              </a:cxn>
              <a:cxn ang="0">
                <a:pos x="83" y="213"/>
              </a:cxn>
              <a:cxn ang="0">
                <a:pos x="0" y="0"/>
              </a:cxn>
              <a:cxn ang="0">
                <a:pos x="88" y="212"/>
              </a:cxn>
              <a:cxn ang="0">
                <a:pos x="6" y="423"/>
              </a:cxn>
              <a:cxn ang="0">
                <a:pos x="3" y="419"/>
              </a:cxn>
              <a:cxn ang="0">
                <a:pos x="696" y="419"/>
              </a:cxn>
              <a:cxn ang="0">
                <a:pos x="693" y="421"/>
              </a:cxn>
              <a:cxn ang="0">
                <a:pos x="775" y="212"/>
              </a:cxn>
              <a:cxn ang="0">
                <a:pos x="775" y="213"/>
              </a:cxn>
              <a:cxn ang="0">
                <a:pos x="693" y="3"/>
              </a:cxn>
              <a:cxn ang="0">
                <a:pos x="696" y="5"/>
              </a:cxn>
              <a:cxn ang="0">
                <a:pos x="3" y="5"/>
              </a:cxn>
              <a:cxn ang="0">
                <a:pos x="6" y="2"/>
              </a:cxn>
              <a:cxn ang="0">
                <a:pos x="88" y="212"/>
              </a:cxn>
            </a:cxnLst>
            <a:rect l="0" t="0" r="r" b="b"/>
            <a:pathLst>
              <a:path w="780" h="424">
                <a:moveTo>
                  <a:pt x="0" y="0"/>
                </a:moveTo>
                <a:lnTo>
                  <a:pt x="697" y="0"/>
                </a:lnTo>
                <a:lnTo>
                  <a:pt x="780" y="212"/>
                </a:lnTo>
                <a:lnTo>
                  <a:pt x="697" y="424"/>
                </a:lnTo>
                <a:lnTo>
                  <a:pt x="0" y="424"/>
                </a:lnTo>
                <a:lnTo>
                  <a:pt x="83" y="212"/>
                </a:lnTo>
                <a:lnTo>
                  <a:pt x="83" y="213"/>
                </a:lnTo>
                <a:lnTo>
                  <a:pt x="0" y="0"/>
                </a:lnTo>
                <a:close/>
                <a:moveTo>
                  <a:pt x="88" y="212"/>
                </a:moveTo>
                <a:lnTo>
                  <a:pt x="6" y="423"/>
                </a:lnTo>
                <a:lnTo>
                  <a:pt x="3" y="419"/>
                </a:lnTo>
                <a:lnTo>
                  <a:pt x="696" y="419"/>
                </a:lnTo>
                <a:lnTo>
                  <a:pt x="693" y="421"/>
                </a:lnTo>
                <a:lnTo>
                  <a:pt x="775" y="212"/>
                </a:lnTo>
                <a:lnTo>
                  <a:pt x="775" y="213"/>
                </a:lnTo>
                <a:lnTo>
                  <a:pt x="693" y="3"/>
                </a:lnTo>
                <a:lnTo>
                  <a:pt x="696" y="5"/>
                </a:lnTo>
                <a:lnTo>
                  <a:pt x="3" y="5"/>
                </a:lnTo>
                <a:lnTo>
                  <a:pt x="6" y="2"/>
                </a:lnTo>
                <a:lnTo>
                  <a:pt x="88" y="21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Rectangle 102"/>
          <p:cNvSpPr>
            <a:spLocks noChangeArrowheads="1"/>
          </p:cNvSpPr>
          <p:nvPr/>
        </p:nvSpPr>
        <p:spPr bwMode="auto">
          <a:xfrm>
            <a:off x="3793673" y="3280955"/>
            <a:ext cx="6651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Egyéb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03"/>
          <p:cNvSpPr>
            <a:spLocks noChangeArrowheads="1"/>
          </p:cNvSpPr>
          <p:nvPr/>
        </p:nvSpPr>
        <p:spPr bwMode="auto">
          <a:xfrm>
            <a:off x="3793673" y="3511142"/>
            <a:ext cx="8556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alaptevé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04"/>
          <p:cNvSpPr>
            <a:spLocks noChangeArrowheads="1"/>
          </p:cNvSpPr>
          <p:nvPr/>
        </p:nvSpPr>
        <p:spPr bwMode="auto">
          <a:xfrm>
            <a:off x="4530273" y="3511142"/>
            <a:ext cx="158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05"/>
          <p:cNvSpPr>
            <a:spLocks noChangeArrowheads="1"/>
          </p:cNvSpPr>
          <p:nvPr/>
        </p:nvSpPr>
        <p:spPr bwMode="auto">
          <a:xfrm>
            <a:off x="3793673" y="3733392"/>
            <a:ext cx="10699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kenységek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reeform 106"/>
          <p:cNvSpPr>
            <a:spLocks/>
          </p:cNvSpPr>
          <p:nvPr/>
        </p:nvSpPr>
        <p:spPr bwMode="auto">
          <a:xfrm>
            <a:off x="5109710" y="3285717"/>
            <a:ext cx="1235075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" y="0"/>
              </a:cxn>
              <a:cxn ang="0">
                <a:pos x="778" y="209"/>
              </a:cxn>
              <a:cxn ang="0">
                <a:pos x="697" y="419"/>
              </a:cxn>
              <a:cxn ang="0">
                <a:pos x="0" y="419"/>
              </a:cxn>
              <a:cxn ang="0">
                <a:pos x="82" y="209"/>
              </a:cxn>
              <a:cxn ang="0">
                <a:pos x="0" y="0"/>
              </a:cxn>
            </a:cxnLst>
            <a:rect l="0" t="0" r="r" b="b"/>
            <a:pathLst>
              <a:path w="778" h="419">
                <a:moveTo>
                  <a:pt x="0" y="0"/>
                </a:moveTo>
                <a:lnTo>
                  <a:pt x="697" y="0"/>
                </a:lnTo>
                <a:lnTo>
                  <a:pt x="778" y="209"/>
                </a:lnTo>
                <a:lnTo>
                  <a:pt x="697" y="419"/>
                </a:lnTo>
                <a:lnTo>
                  <a:pt x="0" y="419"/>
                </a:lnTo>
                <a:lnTo>
                  <a:pt x="82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Freeform 107"/>
          <p:cNvSpPr>
            <a:spLocks noEditPoints="1"/>
          </p:cNvSpPr>
          <p:nvPr/>
        </p:nvSpPr>
        <p:spPr bwMode="auto">
          <a:xfrm>
            <a:off x="5103360" y="3280955"/>
            <a:ext cx="1246188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3" y="0"/>
              </a:cxn>
              <a:cxn ang="0">
                <a:pos x="785" y="212"/>
              </a:cxn>
              <a:cxn ang="0">
                <a:pos x="703" y="424"/>
              </a:cxn>
              <a:cxn ang="0">
                <a:pos x="0" y="424"/>
              </a:cxn>
              <a:cxn ang="0">
                <a:pos x="83" y="212"/>
              </a:cxn>
              <a:cxn ang="0">
                <a:pos x="83" y="213"/>
              </a:cxn>
              <a:cxn ang="0">
                <a:pos x="0" y="0"/>
              </a:cxn>
              <a:cxn ang="0">
                <a:pos x="88" y="212"/>
              </a:cxn>
              <a:cxn ang="0">
                <a:pos x="6" y="423"/>
              </a:cxn>
              <a:cxn ang="0">
                <a:pos x="4" y="419"/>
              </a:cxn>
              <a:cxn ang="0">
                <a:pos x="701" y="419"/>
              </a:cxn>
              <a:cxn ang="0">
                <a:pos x="699" y="421"/>
              </a:cxn>
              <a:cxn ang="0">
                <a:pos x="780" y="212"/>
              </a:cxn>
              <a:cxn ang="0">
                <a:pos x="780" y="213"/>
              </a:cxn>
              <a:cxn ang="0">
                <a:pos x="699" y="3"/>
              </a:cxn>
              <a:cxn ang="0">
                <a:pos x="701" y="5"/>
              </a:cxn>
              <a:cxn ang="0">
                <a:pos x="4" y="5"/>
              </a:cxn>
              <a:cxn ang="0">
                <a:pos x="6" y="2"/>
              </a:cxn>
              <a:cxn ang="0">
                <a:pos x="88" y="212"/>
              </a:cxn>
            </a:cxnLst>
            <a:rect l="0" t="0" r="r" b="b"/>
            <a:pathLst>
              <a:path w="785" h="424">
                <a:moveTo>
                  <a:pt x="0" y="0"/>
                </a:moveTo>
                <a:lnTo>
                  <a:pt x="703" y="0"/>
                </a:lnTo>
                <a:lnTo>
                  <a:pt x="785" y="212"/>
                </a:lnTo>
                <a:lnTo>
                  <a:pt x="703" y="424"/>
                </a:lnTo>
                <a:lnTo>
                  <a:pt x="0" y="424"/>
                </a:lnTo>
                <a:lnTo>
                  <a:pt x="83" y="212"/>
                </a:lnTo>
                <a:lnTo>
                  <a:pt x="83" y="213"/>
                </a:lnTo>
                <a:lnTo>
                  <a:pt x="0" y="0"/>
                </a:lnTo>
                <a:close/>
                <a:moveTo>
                  <a:pt x="88" y="212"/>
                </a:moveTo>
                <a:lnTo>
                  <a:pt x="6" y="423"/>
                </a:lnTo>
                <a:lnTo>
                  <a:pt x="4" y="419"/>
                </a:lnTo>
                <a:lnTo>
                  <a:pt x="701" y="419"/>
                </a:lnTo>
                <a:lnTo>
                  <a:pt x="699" y="421"/>
                </a:lnTo>
                <a:lnTo>
                  <a:pt x="780" y="212"/>
                </a:lnTo>
                <a:lnTo>
                  <a:pt x="780" y="213"/>
                </a:lnTo>
                <a:lnTo>
                  <a:pt x="699" y="3"/>
                </a:lnTo>
                <a:lnTo>
                  <a:pt x="701" y="5"/>
                </a:lnTo>
                <a:lnTo>
                  <a:pt x="4" y="5"/>
                </a:lnTo>
                <a:lnTo>
                  <a:pt x="6" y="2"/>
                </a:lnTo>
                <a:lnTo>
                  <a:pt x="88" y="21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Rectangle 108"/>
          <p:cNvSpPr>
            <a:spLocks noChangeArrowheads="1"/>
          </p:cNvSpPr>
          <p:nvPr/>
        </p:nvSpPr>
        <p:spPr bwMode="auto">
          <a:xfrm>
            <a:off x="5247823" y="3404780"/>
            <a:ext cx="1101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Kiszolgáló 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09"/>
          <p:cNvSpPr>
            <a:spLocks noChangeArrowheads="1"/>
          </p:cNvSpPr>
          <p:nvPr/>
        </p:nvSpPr>
        <p:spPr bwMode="auto">
          <a:xfrm>
            <a:off x="5247823" y="3619092"/>
            <a:ext cx="11017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folyamatok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Freeform 110"/>
          <p:cNvSpPr>
            <a:spLocks/>
          </p:cNvSpPr>
          <p:nvPr/>
        </p:nvSpPr>
        <p:spPr bwMode="auto">
          <a:xfrm>
            <a:off x="6235248" y="3285717"/>
            <a:ext cx="1227138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" y="0"/>
              </a:cxn>
              <a:cxn ang="0">
                <a:pos x="773" y="209"/>
              </a:cxn>
              <a:cxn ang="0">
                <a:pos x="692" y="419"/>
              </a:cxn>
              <a:cxn ang="0">
                <a:pos x="0" y="419"/>
              </a:cxn>
              <a:cxn ang="0">
                <a:pos x="81" y="209"/>
              </a:cxn>
              <a:cxn ang="0">
                <a:pos x="0" y="0"/>
              </a:cxn>
            </a:cxnLst>
            <a:rect l="0" t="0" r="r" b="b"/>
            <a:pathLst>
              <a:path w="773" h="419">
                <a:moveTo>
                  <a:pt x="0" y="0"/>
                </a:moveTo>
                <a:lnTo>
                  <a:pt x="692" y="0"/>
                </a:lnTo>
                <a:lnTo>
                  <a:pt x="773" y="209"/>
                </a:lnTo>
                <a:lnTo>
                  <a:pt x="692" y="419"/>
                </a:lnTo>
                <a:lnTo>
                  <a:pt x="0" y="419"/>
                </a:lnTo>
                <a:lnTo>
                  <a:pt x="81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Freeform 111"/>
          <p:cNvSpPr>
            <a:spLocks noEditPoints="1"/>
          </p:cNvSpPr>
          <p:nvPr/>
        </p:nvSpPr>
        <p:spPr bwMode="auto">
          <a:xfrm>
            <a:off x="6228898" y="3280955"/>
            <a:ext cx="1238250" cy="673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7" y="0"/>
              </a:cxn>
              <a:cxn ang="0">
                <a:pos x="780" y="212"/>
              </a:cxn>
              <a:cxn ang="0">
                <a:pos x="697" y="424"/>
              </a:cxn>
              <a:cxn ang="0">
                <a:pos x="0" y="424"/>
              </a:cxn>
              <a:cxn ang="0">
                <a:pos x="83" y="212"/>
              </a:cxn>
              <a:cxn ang="0">
                <a:pos x="83" y="213"/>
              </a:cxn>
              <a:cxn ang="0">
                <a:pos x="0" y="0"/>
              </a:cxn>
              <a:cxn ang="0">
                <a:pos x="88" y="212"/>
              </a:cxn>
              <a:cxn ang="0">
                <a:pos x="6" y="423"/>
              </a:cxn>
              <a:cxn ang="0">
                <a:pos x="4" y="419"/>
              </a:cxn>
              <a:cxn ang="0">
                <a:pos x="696" y="419"/>
              </a:cxn>
              <a:cxn ang="0">
                <a:pos x="693" y="421"/>
              </a:cxn>
              <a:cxn ang="0">
                <a:pos x="775" y="212"/>
              </a:cxn>
              <a:cxn ang="0">
                <a:pos x="775" y="213"/>
              </a:cxn>
              <a:cxn ang="0">
                <a:pos x="693" y="3"/>
              </a:cxn>
              <a:cxn ang="0">
                <a:pos x="696" y="5"/>
              </a:cxn>
              <a:cxn ang="0">
                <a:pos x="4" y="5"/>
              </a:cxn>
              <a:cxn ang="0">
                <a:pos x="6" y="2"/>
              </a:cxn>
              <a:cxn ang="0">
                <a:pos x="88" y="212"/>
              </a:cxn>
            </a:cxnLst>
            <a:rect l="0" t="0" r="r" b="b"/>
            <a:pathLst>
              <a:path w="780" h="424">
                <a:moveTo>
                  <a:pt x="0" y="0"/>
                </a:moveTo>
                <a:lnTo>
                  <a:pt x="697" y="0"/>
                </a:lnTo>
                <a:lnTo>
                  <a:pt x="780" y="212"/>
                </a:lnTo>
                <a:lnTo>
                  <a:pt x="697" y="424"/>
                </a:lnTo>
                <a:lnTo>
                  <a:pt x="0" y="424"/>
                </a:lnTo>
                <a:lnTo>
                  <a:pt x="83" y="212"/>
                </a:lnTo>
                <a:lnTo>
                  <a:pt x="83" y="213"/>
                </a:lnTo>
                <a:lnTo>
                  <a:pt x="0" y="0"/>
                </a:lnTo>
                <a:close/>
                <a:moveTo>
                  <a:pt x="88" y="212"/>
                </a:moveTo>
                <a:lnTo>
                  <a:pt x="6" y="423"/>
                </a:lnTo>
                <a:lnTo>
                  <a:pt x="4" y="419"/>
                </a:lnTo>
                <a:lnTo>
                  <a:pt x="696" y="419"/>
                </a:lnTo>
                <a:lnTo>
                  <a:pt x="693" y="421"/>
                </a:lnTo>
                <a:lnTo>
                  <a:pt x="775" y="212"/>
                </a:lnTo>
                <a:lnTo>
                  <a:pt x="775" y="213"/>
                </a:lnTo>
                <a:lnTo>
                  <a:pt x="693" y="3"/>
                </a:lnTo>
                <a:lnTo>
                  <a:pt x="696" y="5"/>
                </a:lnTo>
                <a:lnTo>
                  <a:pt x="4" y="5"/>
                </a:lnTo>
                <a:lnTo>
                  <a:pt x="6" y="2"/>
                </a:lnTo>
                <a:lnTo>
                  <a:pt x="88" y="212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112"/>
          <p:cNvSpPr>
            <a:spLocks noChangeArrowheads="1"/>
          </p:cNvSpPr>
          <p:nvPr/>
        </p:nvSpPr>
        <p:spPr bwMode="auto">
          <a:xfrm>
            <a:off x="6497185" y="3400017"/>
            <a:ext cx="7207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Gazdál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13"/>
          <p:cNvSpPr>
            <a:spLocks noChangeArrowheads="1"/>
          </p:cNvSpPr>
          <p:nvPr/>
        </p:nvSpPr>
        <p:spPr bwMode="auto">
          <a:xfrm>
            <a:off x="7100435" y="3400017"/>
            <a:ext cx="1587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14"/>
          <p:cNvSpPr>
            <a:spLocks noChangeArrowheads="1"/>
          </p:cNvSpPr>
          <p:nvPr/>
        </p:nvSpPr>
        <p:spPr bwMode="auto">
          <a:xfrm>
            <a:off x="6497185" y="3614330"/>
            <a:ext cx="6492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kodás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>
            <a:off x="2882448" y="2374492"/>
            <a:ext cx="342265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8" y="0"/>
              </a:cxn>
              <a:cxn ang="0">
                <a:pos x="2156" y="72"/>
              </a:cxn>
              <a:cxn ang="0">
                <a:pos x="2128" y="144"/>
              </a:cxn>
              <a:cxn ang="0">
                <a:pos x="0" y="144"/>
              </a:cxn>
              <a:cxn ang="0">
                <a:pos x="29" y="72"/>
              </a:cxn>
              <a:cxn ang="0">
                <a:pos x="0" y="0"/>
              </a:cxn>
            </a:cxnLst>
            <a:rect l="0" t="0" r="r" b="b"/>
            <a:pathLst>
              <a:path w="2156" h="144">
                <a:moveTo>
                  <a:pt x="0" y="0"/>
                </a:moveTo>
                <a:lnTo>
                  <a:pt x="2128" y="0"/>
                </a:lnTo>
                <a:lnTo>
                  <a:pt x="2156" y="72"/>
                </a:lnTo>
                <a:lnTo>
                  <a:pt x="2128" y="144"/>
                </a:lnTo>
                <a:lnTo>
                  <a:pt x="0" y="144"/>
                </a:lnTo>
                <a:lnTo>
                  <a:pt x="29" y="72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Freeform 116"/>
          <p:cNvSpPr>
            <a:spLocks noEditPoints="1"/>
          </p:cNvSpPr>
          <p:nvPr/>
        </p:nvSpPr>
        <p:spPr bwMode="auto">
          <a:xfrm>
            <a:off x="2877685" y="2369730"/>
            <a:ext cx="3432175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3" y="0"/>
              </a:cxn>
              <a:cxn ang="0">
                <a:pos x="2162" y="75"/>
              </a:cxn>
              <a:cxn ang="0">
                <a:pos x="2133" y="150"/>
              </a:cxn>
              <a:cxn ang="0">
                <a:pos x="0" y="150"/>
              </a:cxn>
              <a:cxn ang="0">
                <a:pos x="29" y="74"/>
              </a:cxn>
              <a:cxn ang="0">
                <a:pos x="29" y="76"/>
              </a:cxn>
              <a:cxn ang="0">
                <a:pos x="0" y="0"/>
              </a:cxn>
              <a:cxn ang="0">
                <a:pos x="34" y="75"/>
              </a:cxn>
              <a:cxn ang="0">
                <a:pos x="6" y="148"/>
              </a:cxn>
              <a:cxn ang="0">
                <a:pos x="3" y="145"/>
              </a:cxn>
              <a:cxn ang="0">
                <a:pos x="2131" y="145"/>
              </a:cxn>
              <a:cxn ang="0">
                <a:pos x="2129" y="147"/>
              </a:cxn>
              <a:cxn ang="0">
                <a:pos x="2157" y="74"/>
              </a:cxn>
              <a:cxn ang="0">
                <a:pos x="2157" y="76"/>
              </a:cxn>
              <a:cxn ang="0">
                <a:pos x="2129" y="4"/>
              </a:cxn>
              <a:cxn ang="0">
                <a:pos x="2131" y="5"/>
              </a:cxn>
              <a:cxn ang="0">
                <a:pos x="3" y="5"/>
              </a:cxn>
              <a:cxn ang="0">
                <a:pos x="6" y="2"/>
              </a:cxn>
              <a:cxn ang="0">
                <a:pos x="34" y="75"/>
              </a:cxn>
            </a:cxnLst>
            <a:rect l="0" t="0" r="r" b="b"/>
            <a:pathLst>
              <a:path w="2162" h="150">
                <a:moveTo>
                  <a:pt x="0" y="0"/>
                </a:moveTo>
                <a:lnTo>
                  <a:pt x="2133" y="0"/>
                </a:lnTo>
                <a:lnTo>
                  <a:pt x="2162" y="75"/>
                </a:lnTo>
                <a:lnTo>
                  <a:pt x="2133" y="150"/>
                </a:lnTo>
                <a:lnTo>
                  <a:pt x="0" y="150"/>
                </a:lnTo>
                <a:lnTo>
                  <a:pt x="29" y="74"/>
                </a:lnTo>
                <a:lnTo>
                  <a:pt x="29" y="76"/>
                </a:lnTo>
                <a:lnTo>
                  <a:pt x="0" y="0"/>
                </a:lnTo>
                <a:close/>
                <a:moveTo>
                  <a:pt x="34" y="75"/>
                </a:moveTo>
                <a:lnTo>
                  <a:pt x="6" y="148"/>
                </a:lnTo>
                <a:lnTo>
                  <a:pt x="3" y="145"/>
                </a:lnTo>
                <a:lnTo>
                  <a:pt x="2131" y="145"/>
                </a:lnTo>
                <a:lnTo>
                  <a:pt x="2129" y="147"/>
                </a:lnTo>
                <a:lnTo>
                  <a:pt x="2157" y="74"/>
                </a:lnTo>
                <a:lnTo>
                  <a:pt x="2157" y="76"/>
                </a:lnTo>
                <a:lnTo>
                  <a:pt x="2129" y="4"/>
                </a:lnTo>
                <a:lnTo>
                  <a:pt x="2131" y="5"/>
                </a:lnTo>
                <a:lnTo>
                  <a:pt x="3" y="5"/>
                </a:lnTo>
                <a:lnTo>
                  <a:pt x="6" y="2"/>
                </a:lnTo>
                <a:lnTo>
                  <a:pt x="34" y="7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117"/>
          <p:cNvSpPr>
            <a:spLocks noChangeArrowheads="1"/>
          </p:cNvSpPr>
          <p:nvPr/>
        </p:nvSpPr>
        <p:spPr bwMode="auto">
          <a:xfrm>
            <a:off x="3472998" y="2366555"/>
            <a:ext cx="24082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Menedzsment folyamatok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Freeform 118"/>
          <p:cNvSpPr>
            <a:spLocks/>
          </p:cNvSpPr>
          <p:nvPr/>
        </p:nvSpPr>
        <p:spPr bwMode="auto">
          <a:xfrm>
            <a:off x="5101773" y="3023780"/>
            <a:ext cx="2360613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9" y="0"/>
              </a:cxn>
              <a:cxn ang="0">
                <a:pos x="1487" y="72"/>
              </a:cxn>
              <a:cxn ang="0">
                <a:pos x="1459" y="145"/>
              </a:cxn>
              <a:cxn ang="0">
                <a:pos x="0" y="145"/>
              </a:cxn>
              <a:cxn ang="0">
                <a:pos x="0" y="0"/>
              </a:cxn>
            </a:cxnLst>
            <a:rect l="0" t="0" r="r" b="b"/>
            <a:pathLst>
              <a:path w="1487" h="145">
                <a:moveTo>
                  <a:pt x="0" y="0"/>
                </a:moveTo>
                <a:lnTo>
                  <a:pt x="1459" y="0"/>
                </a:lnTo>
                <a:lnTo>
                  <a:pt x="1487" y="72"/>
                </a:lnTo>
                <a:lnTo>
                  <a:pt x="1459" y="145"/>
                </a:lnTo>
                <a:lnTo>
                  <a:pt x="0" y="145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Freeform 119"/>
          <p:cNvSpPr>
            <a:spLocks noEditPoints="1"/>
          </p:cNvSpPr>
          <p:nvPr/>
        </p:nvSpPr>
        <p:spPr bwMode="auto">
          <a:xfrm>
            <a:off x="5097010" y="3019017"/>
            <a:ext cx="2370138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4" y="0"/>
              </a:cxn>
              <a:cxn ang="0">
                <a:pos x="1493" y="75"/>
              </a:cxn>
              <a:cxn ang="0">
                <a:pos x="1464" y="150"/>
              </a:cxn>
              <a:cxn ang="0">
                <a:pos x="0" y="150"/>
              </a:cxn>
              <a:cxn ang="0">
                <a:pos x="0" y="0"/>
              </a:cxn>
              <a:cxn ang="0">
                <a:pos x="5" y="148"/>
              </a:cxn>
              <a:cxn ang="0">
                <a:pos x="3" y="145"/>
              </a:cxn>
              <a:cxn ang="0">
                <a:pos x="1462" y="145"/>
              </a:cxn>
              <a:cxn ang="0">
                <a:pos x="1460" y="147"/>
              </a:cxn>
              <a:cxn ang="0">
                <a:pos x="1488" y="75"/>
              </a:cxn>
              <a:cxn ang="0">
                <a:pos x="1488" y="76"/>
              </a:cxn>
              <a:cxn ang="0">
                <a:pos x="1460" y="4"/>
              </a:cxn>
              <a:cxn ang="0">
                <a:pos x="1462" y="5"/>
              </a:cxn>
              <a:cxn ang="0">
                <a:pos x="3" y="5"/>
              </a:cxn>
              <a:cxn ang="0">
                <a:pos x="5" y="3"/>
              </a:cxn>
              <a:cxn ang="0">
                <a:pos x="5" y="148"/>
              </a:cxn>
            </a:cxnLst>
            <a:rect l="0" t="0" r="r" b="b"/>
            <a:pathLst>
              <a:path w="1493" h="150">
                <a:moveTo>
                  <a:pt x="0" y="0"/>
                </a:moveTo>
                <a:lnTo>
                  <a:pt x="1464" y="0"/>
                </a:lnTo>
                <a:lnTo>
                  <a:pt x="1493" y="75"/>
                </a:lnTo>
                <a:lnTo>
                  <a:pt x="1464" y="150"/>
                </a:lnTo>
                <a:lnTo>
                  <a:pt x="0" y="150"/>
                </a:lnTo>
                <a:lnTo>
                  <a:pt x="0" y="0"/>
                </a:lnTo>
                <a:close/>
                <a:moveTo>
                  <a:pt x="5" y="148"/>
                </a:moveTo>
                <a:lnTo>
                  <a:pt x="3" y="145"/>
                </a:lnTo>
                <a:lnTo>
                  <a:pt x="1462" y="145"/>
                </a:lnTo>
                <a:lnTo>
                  <a:pt x="1460" y="147"/>
                </a:lnTo>
                <a:lnTo>
                  <a:pt x="1488" y="75"/>
                </a:lnTo>
                <a:lnTo>
                  <a:pt x="1488" y="76"/>
                </a:lnTo>
                <a:lnTo>
                  <a:pt x="1460" y="4"/>
                </a:lnTo>
                <a:lnTo>
                  <a:pt x="1462" y="5"/>
                </a:lnTo>
                <a:lnTo>
                  <a:pt x="3" y="5"/>
                </a:lnTo>
                <a:lnTo>
                  <a:pt x="5" y="3"/>
                </a:lnTo>
                <a:lnTo>
                  <a:pt x="5" y="14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120"/>
          <p:cNvSpPr>
            <a:spLocks noChangeArrowheads="1"/>
          </p:cNvSpPr>
          <p:nvPr/>
        </p:nvSpPr>
        <p:spPr bwMode="auto">
          <a:xfrm>
            <a:off x="5311323" y="3030130"/>
            <a:ext cx="20589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Támogató folyamatok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Freeform 121"/>
          <p:cNvSpPr>
            <a:spLocks/>
          </p:cNvSpPr>
          <p:nvPr/>
        </p:nvSpPr>
        <p:spPr bwMode="auto">
          <a:xfrm>
            <a:off x="2874510" y="2112555"/>
            <a:ext cx="3438525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8" y="0"/>
              </a:cxn>
              <a:cxn ang="0">
                <a:pos x="2166" y="72"/>
              </a:cxn>
              <a:cxn ang="0">
                <a:pos x="2138" y="145"/>
              </a:cxn>
              <a:cxn ang="0">
                <a:pos x="0" y="145"/>
              </a:cxn>
              <a:cxn ang="0">
                <a:pos x="0" y="0"/>
              </a:cxn>
            </a:cxnLst>
            <a:rect l="0" t="0" r="r" b="b"/>
            <a:pathLst>
              <a:path w="2166" h="145">
                <a:moveTo>
                  <a:pt x="0" y="0"/>
                </a:moveTo>
                <a:lnTo>
                  <a:pt x="2138" y="0"/>
                </a:lnTo>
                <a:lnTo>
                  <a:pt x="2166" y="72"/>
                </a:lnTo>
                <a:lnTo>
                  <a:pt x="2138" y="145"/>
                </a:lnTo>
                <a:lnTo>
                  <a:pt x="0" y="145"/>
                </a:lnTo>
                <a:lnTo>
                  <a:pt x="0" y="0"/>
                </a:lnTo>
                <a:close/>
              </a:path>
            </a:pathLst>
          </a:custGeom>
          <a:solidFill>
            <a:srgbClr val="3C5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Freeform 122"/>
          <p:cNvSpPr>
            <a:spLocks noEditPoints="1"/>
          </p:cNvSpPr>
          <p:nvPr/>
        </p:nvSpPr>
        <p:spPr bwMode="auto">
          <a:xfrm>
            <a:off x="2871335" y="2107792"/>
            <a:ext cx="3446463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2" y="0"/>
              </a:cxn>
              <a:cxn ang="0">
                <a:pos x="2171" y="75"/>
              </a:cxn>
              <a:cxn ang="0">
                <a:pos x="2142" y="150"/>
              </a:cxn>
              <a:cxn ang="0">
                <a:pos x="0" y="150"/>
              </a:cxn>
              <a:cxn ang="0">
                <a:pos x="0" y="0"/>
              </a:cxn>
              <a:cxn ang="0">
                <a:pos x="5" y="148"/>
              </a:cxn>
              <a:cxn ang="0">
                <a:pos x="2" y="145"/>
              </a:cxn>
              <a:cxn ang="0">
                <a:pos x="2140" y="145"/>
              </a:cxn>
              <a:cxn ang="0">
                <a:pos x="2138" y="147"/>
              </a:cxn>
              <a:cxn ang="0">
                <a:pos x="2166" y="75"/>
              </a:cxn>
              <a:cxn ang="0">
                <a:pos x="2166" y="76"/>
              </a:cxn>
              <a:cxn ang="0">
                <a:pos x="2138" y="4"/>
              </a:cxn>
              <a:cxn ang="0">
                <a:pos x="2140" y="5"/>
              </a:cxn>
              <a:cxn ang="0">
                <a:pos x="2" y="5"/>
              </a:cxn>
              <a:cxn ang="0">
                <a:pos x="5" y="3"/>
              </a:cxn>
              <a:cxn ang="0">
                <a:pos x="5" y="148"/>
              </a:cxn>
            </a:cxnLst>
            <a:rect l="0" t="0" r="r" b="b"/>
            <a:pathLst>
              <a:path w="2171" h="150">
                <a:moveTo>
                  <a:pt x="0" y="0"/>
                </a:moveTo>
                <a:lnTo>
                  <a:pt x="2142" y="0"/>
                </a:lnTo>
                <a:lnTo>
                  <a:pt x="2171" y="75"/>
                </a:lnTo>
                <a:lnTo>
                  <a:pt x="2142" y="150"/>
                </a:lnTo>
                <a:lnTo>
                  <a:pt x="0" y="150"/>
                </a:lnTo>
                <a:lnTo>
                  <a:pt x="0" y="0"/>
                </a:lnTo>
                <a:close/>
                <a:moveTo>
                  <a:pt x="5" y="148"/>
                </a:moveTo>
                <a:lnTo>
                  <a:pt x="2" y="145"/>
                </a:lnTo>
                <a:lnTo>
                  <a:pt x="2140" y="145"/>
                </a:lnTo>
                <a:lnTo>
                  <a:pt x="2138" y="147"/>
                </a:lnTo>
                <a:lnTo>
                  <a:pt x="2166" y="75"/>
                </a:lnTo>
                <a:lnTo>
                  <a:pt x="2166" y="76"/>
                </a:lnTo>
                <a:lnTo>
                  <a:pt x="2138" y="4"/>
                </a:lnTo>
                <a:lnTo>
                  <a:pt x="2140" y="5"/>
                </a:lnTo>
                <a:lnTo>
                  <a:pt x="2" y="5"/>
                </a:lnTo>
                <a:lnTo>
                  <a:pt x="5" y="3"/>
                </a:lnTo>
                <a:lnTo>
                  <a:pt x="5" y="14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Rectangle 123"/>
          <p:cNvSpPr>
            <a:spLocks noChangeArrowheads="1"/>
          </p:cNvSpPr>
          <p:nvPr/>
        </p:nvSpPr>
        <p:spPr bwMode="auto">
          <a:xfrm>
            <a:off x="4258810" y="2123667"/>
            <a:ext cx="8080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Vezetés</a:t>
            </a: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24"/>
          <p:cNvSpPr>
            <a:spLocks noChangeArrowheads="1"/>
          </p:cNvSpPr>
          <p:nvPr/>
        </p:nvSpPr>
        <p:spPr bwMode="auto">
          <a:xfrm>
            <a:off x="1365590" y="3111092"/>
            <a:ext cx="1300163" cy="2122488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Rectangle 128"/>
          <p:cNvSpPr>
            <a:spLocks noChangeArrowheads="1"/>
          </p:cNvSpPr>
          <p:nvPr/>
        </p:nvSpPr>
        <p:spPr bwMode="auto">
          <a:xfrm>
            <a:off x="2643871" y="3174592"/>
            <a:ext cx="238578" cy="1616075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>
            <a:off x="3525385" y="4338230"/>
            <a:ext cx="1290638" cy="238125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3517448" y="5503455"/>
            <a:ext cx="768350" cy="341313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Rectangle 140"/>
          <p:cNvSpPr>
            <a:spLocks noChangeArrowheads="1"/>
          </p:cNvSpPr>
          <p:nvPr/>
        </p:nvSpPr>
        <p:spPr bwMode="auto">
          <a:xfrm>
            <a:off x="6147935" y="3269842"/>
            <a:ext cx="1433513" cy="1804988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Rectangle 144"/>
          <p:cNvSpPr>
            <a:spLocks noChangeArrowheads="1"/>
          </p:cNvSpPr>
          <p:nvPr/>
        </p:nvSpPr>
        <p:spPr bwMode="auto">
          <a:xfrm>
            <a:off x="3446010" y="2310992"/>
            <a:ext cx="236538" cy="323850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Rectangle 148"/>
          <p:cNvSpPr>
            <a:spLocks noChangeArrowheads="1"/>
          </p:cNvSpPr>
          <p:nvPr/>
        </p:nvSpPr>
        <p:spPr bwMode="auto">
          <a:xfrm>
            <a:off x="6147935" y="5273267"/>
            <a:ext cx="1433513" cy="206375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Rectangle 13"/>
          <p:cNvSpPr/>
          <p:nvPr/>
        </p:nvSpPr>
        <p:spPr bwMode="auto">
          <a:xfrm>
            <a:off x="4402592" y="2327322"/>
            <a:ext cx="228601" cy="510323"/>
          </a:xfrm>
          <a:prstGeom prst="rect">
            <a:avLst/>
          </a:prstGeom>
          <a:solidFill>
            <a:srgbClr val="FFC0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1247" y="1700809"/>
            <a:ext cx="7515170" cy="45307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79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VIR II. lehetséges tartalmi elemeinek forrásai</a:t>
            </a: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TÁMOP-4.1.1-C-12/1/KONV-2012-0013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4195763" y="3791610"/>
            <a:ext cx="3795712" cy="2227262"/>
          </a:xfrm>
          <a:custGeom>
            <a:avLst/>
            <a:gdLst/>
            <a:ahLst/>
            <a:cxnLst>
              <a:cxn ang="0">
                <a:pos x="2391" y="11"/>
              </a:cxn>
              <a:cxn ang="0">
                <a:pos x="1705" y="11"/>
              </a:cxn>
              <a:cxn ang="0">
                <a:pos x="1210" y="13"/>
              </a:cxn>
              <a:cxn ang="0">
                <a:pos x="761" y="59"/>
              </a:cxn>
              <a:cxn ang="0">
                <a:pos x="429" y="5"/>
              </a:cxn>
              <a:cxn ang="0">
                <a:pos x="416" y="541"/>
              </a:cxn>
              <a:cxn ang="0">
                <a:pos x="37" y="679"/>
              </a:cxn>
              <a:cxn ang="0">
                <a:pos x="427" y="908"/>
              </a:cxn>
              <a:cxn ang="0">
                <a:pos x="427" y="1403"/>
              </a:cxn>
              <a:cxn ang="0">
                <a:pos x="2391" y="1403"/>
              </a:cxn>
              <a:cxn ang="0">
                <a:pos x="2391" y="11"/>
              </a:cxn>
            </a:cxnLst>
            <a:rect l="0" t="0" r="r" b="b"/>
            <a:pathLst>
              <a:path w="2391" h="1403">
                <a:moveTo>
                  <a:pt x="2391" y="11"/>
                </a:moveTo>
                <a:lnTo>
                  <a:pt x="1705" y="11"/>
                </a:lnTo>
                <a:cubicBezTo>
                  <a:pt x="2045" y="530"/>
                  <a:pt x="866" y="481"/>
                  <a:pt x="1210" y="13"/>
                </a:cubicBezTo>
                <a:cubicBezTo>
                  <a:pt x="1067" y="14"/>
                  <a:pt x="893" y="53"/>
                  <a:pt x="761" y="59"/>
                </a:cubicBezTo>
                <a:cubicBezTo>
                  <a:pt x="450" y="95"/>
                  <a:pt x="423" y="0"/>
                  <a:pt x="429" y="5"/>
                </a:cubicBezTo>
                <a:cubicBezTo>
                  <a:pt x="486" y="57"/>
                  <a:pt x="530" y="355"/>
                  <a:pt x="416" y="541"/>
                </a:cubicBezTo>
                <a:cubicBezTo>
                  <a:pt x="321" y="577"/>
                  <a:pt x="78" y="271"/>
                  <a:pt x="37" y="679"/>
                </a:cubicBezTo>
                <a:cubicBezTo>
                  <a:pt x="0" y="1197"/>
                  <a:pt x="427" y="918"/>
                  <a:pt x="427" y="908"/>
                </a:cubicBezTo>
                <a:cubicBezTo>
                  <a:pt x="427" y="1155"/>
                  <a:pt x="427" y="1403"/>
                  <a:pt x="427" y="1403"/>
                </a:cubicBezTo>
                <a:lnTo>
                  <a:pt x="2391" y="1403"/>
                </a:lnTo>
                <a:lnTo>
                  <a:pt x="2391" y="11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3C58A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766888" y="1595438"/>
            <a:ext cx="3795712" cy="2224087"/>
            <a:chOff x="1766888" y="1595438"/>
            <a:chExt cx="3795712" cy="2224087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766888" y="1595438"/>
              <a:ext cx="3795712" cy="2224087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686" y="1392"/>
                </a:cxn>
                <a:cxn ang="0">
                  <a:pos x="1181" y="1390"/>
                </a:cxn>
                <a:cxn ang="0">
                  <a:pos x="1630" y="1344"/>
                </a:cxn>
                <a:cxn ang="0">
                  <a:pos x="1963" y="1396"/>
                </a:cxn>
                <a:cxn ang="0">
                  <a:pos x="1974" y="866"/>
                </a:cxn>
                <a:cxn ang="0">
                  <a:pos x="2354" y="724"/>
                </a:cxn>
                <a:cxn ang="0">
                  <a:pos x="1964" y="495"/>
                </a:cxn>
                <a:cxn ang="0">
                  <a:pos x="1964" y="0"/>
                </a:cxn>
                <a:cxn ang="0">
                  <a:pos x="0" y="0"/>
                </a:cxn>
                <a:cxn ang="0">
                  <a:pos x="0" y="1392"/>
                </a:cxn>
              </a:cxnLst>
              <a:rect l="0" t="0" r="r" b="b"/>
              <a:pathLst>
                <a:path w="2391" h="1401">
                  <a:moveTo>
                    <a:pt x="0" y="1392"/>
                  </a:moveTo>
                  <a:lnTo>
                    <a:pt x="686" y="1392"/>
                  </a:lnTo>
                  <a:cubicBezTo>
                    <a:pt x="346" y="873"/>
                    <a:pt x="1525" y="922"/>
                    <a:pt x="1181" y="1390"/>
                  </a:cubicBezTo>
                  <a:cubicBezTo>
                    <a:pt x="1324" y="1389"/>
                    <a:pt x="1498" y="1350"/>
                    <a:pt x="1630" y="1344"/>
                  </a:cubicBezTo>
                  <a:cubicBezTo>
                    <a:pt x="1941" y="1308"/>
                    <a:pt x="1969" y="1401"/>
                    <a:pt x="1963" y="1396"/>
                  </a:cubicBezTo>
                  <a:cubicBezTo>
                    <a:pt x="1906" y="1344"/>
                    <a:pt x="1860" y="1052"/>
                    <a:pt x="1974" y="866"/>
                  </a:cubicBezTo>
                  <a:cubicBezTo>
                    <a:pt x="2069" y="830"/>
                    <a:pt x="2313" y="1132"/>
                    <a:pt x="2354" y="724"/>
                  </a:cubicBezTo>
                  <a:cubicBezTo>
                    <a:pt x="2391" y="206"/>
                    <a:pt x="1964" y="485"/>
                    <a:pt x="1964" y="495"/>
                  </a:cubicBezTo>
                  <a:cubicBezTo>
                    <a:pt x="1964" y="248"/>
                    <a:pt x="1964" y="0"/>
                    <a:pt x="1964" y="0"/>
                  </a:cubicBezTo>
                  <a:lnTo>
                    <a:pt x="0" y="0"/>
                  </a:lnTo>
                  <a:lnTo>
                    <a:pt x="0" y="1392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876425" y="2570163"/>
              <a:ext cx="2743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Pályázati előírások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743450" y="1595438"/>
            <a:ext cx="3248025" cy="3017837"/>
            <a:chOff x="4743450" y="1595438"/>
            <a:chExt cx="3248025" cy="3017837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43450" y="1595438"/>
              <a:ext cx="3248025" cy="3017837"/>
            </a:xfrm>
            <a:custGeom>
              <a:avLst/>
              <a:gdLst/>
              <a:ahLst/>
              <a:cxnLst>
                <a:cxn ang="0">
                  <a:pos x="2046" y="1393"/>
                </a:cxn>
                <a:cxn ang="0">
                  <a:pos x="1360" y="1393"/>
                </a:cxn>
                <a:cxn ang="0">
                  <a:pos x="864" y="1395"/>
                </a:cxn>
                <a:cxn ang="0">
                  <a:pos x="87" y="1395"/>
                </a:cxn>
                <a:cxn ang="0">
                  <a:pos x="87" y="885"/>
                </a:cxn>
                <a:cxn ang="0">
                  <a:pos x="477" y="723"/>
                </a:cxn>
                <a:cxn ang="0">
                  <a:pos x="90" y="495"/>
                </a:cxn>
                <a:cxn ang="0">
                  <a:pos x="90" y="0"/>
                </a:cxn>
                <a:cxn ang="0">
                  <a:pos x="2046" y="0"/>
                </a:cxn>
                <a:cxn ang="0">
                  <a:pos x="2046" y="1393"/>
                </a:cxn>
              </a:cxnLst>
              <a:rect l="0" t="0" r="r" b="b"/>
              <a:pathLst>
                <a:path w="2046" h="1901">
                  <a:moveTo>
                    <a:pt x="2046" y="1393"/>
                  </a:moveTo>
                  <a:lnTo>
                    <a:pt x="1360" y="1393"/>
                  </a:lnTo>
                  <a:cubicBezTo>
                    <a:pt x="1700" y="1901"/>
                    <a:pt x="526" y="1873"/>
                    <a:pt x="864" y="1395"/>
                  </a:cubicBezTo>
                  <a:cubicBezTo>
                    <a:pt x="672" y="1395"/>
                    <a:pt x="185" y="1516"/>
                    <a:pt x="87" y="1395"/>
                  </a:cubicBezTo>
                  <a:cubicBezTo>
                    <a:pt x="0" y="1284"/>
                    <a:pt x="22" y="997"/>
                    <a:pt x="87" y="885"/>
                  </a:cubicBezTo>
                  <a:cubicBezTo>
                    <a:pt x="131" y="764"/>
                    <a:pt x="438" y="1170"/>
                    <a:pt x="477" y="723"/>
                  </a:cubicBezTo>
                  <a:cubicBezTo>
                    <a:pt x="519" y="207"/>
                    <a:pt x="90" y="485"/>
                    <a:pt x="90" y="495"/>
                  </a:cubicBezTo>
                  <a:cubicBezTo>
                    <a:pt x="90" y="248"/>
                    <a:pt x="90" y="0"/>
                    <a:pt x="90" y="0"/>
                  </a:cubicBezTo>
                  <a:lnTo>
                    <a:pt x="2046" y="0"/>
                  </a:lnTo>
                  <a:lnTo>
                    <a:pt x="2046" y="1393"/>
                  </a:lnTo>
                  <a:close/>
                </a:path>
              </a:pathLst>
            </a:custGeom>
            <a:solidFill>
              <a:srgbClr val="BCBCB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5518768" y="2430483"/>
              <a:ext cx="220918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Egyetemi vezetői igények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763688" y="3009900"/>
            <a:ext cx="3249612" cy="3009900"/>
            <a:chOff x="1735138" y="3009900"/>
            <a:chExt cx="3249612" cy="3009900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1735138" y="3009900"/>
              <a:ext cx="3249612" cy="3009900"/>
            </a:xfrm>
            <a:custGeom>
              <a:avLst/>
              <a:gdLst/>
              <a:ahLst/>
              <a:cxnLst>
                <a:cxn ang="0">
                  <a:pos x="0" y="501"/>
                </a:cxn>
                <a:cxn ang="0">
                  <a:pos x="684" y="498"/>
                </a:cxn>
                <a:cxn ang="0">
                  <a:pos x="1182" y="501"/>
                </a:cxn>
                <a:cxn ang="0">
                  <a:pos x="1959" y="501"/>
                </a:cxn>
                <a:cxn ang="0">
                  <a:pos x="1959" y="1011"/>
                </a:cxn>
                <a:cxn ang="0">
                  <a:pos x="1569" y="1173"/>
                </a:cxn>
                <a:cxn ang="0">
                  <a:pos x="1956" y="1401"/>
                </a:cxn>
                <a:cxn ang="0">
                  <a:pos x="1956" y="1896"/>
                </a:cxn>
                <a:cxn ang="0">
                  <a:pos x="0" y="1896"/>
                </a:cxn>
                <a:cxn ang="0">
                  <a:pos x="0" y="501"/>
                </a:cxn>
              </a:cxnLst>
              <a:rect l="0" t="0" r="r" b="b"/>
              <a:pathLst>
                <a:path w="2047" h="1896">
                  <a:moveTo>
                    <a:pt x="0" y="501"/>
                  </a:moveTo>
                  <a:lnTo>
                    <a:pt x="684" y="498"/>
                  </a:lnTo>
                  <a:cubicBezTo>
                    <a:pt x="342" y="0"/>
                    <a:pt x="1521" y="18"/>
                    <a:pt x="1182" y="501"/>
                  </a:cubicBezTo>
                  <a:cubicBezTo>
                    <a:pt x="1374" y="501"/>
                    <a:pt x="1859" y="375"/>
                    <a:pt x="1959" y="501"/>
                  </a:cubicBezTo>
                  <a:cubicBezTo>
                    <a:pt x="2047" y="611"/>
                    <a:pt x="2024" y="899"/>
                    <a:pt x="1959" y="1011"/>
                  </a:cubicBezTo>
                  <a:cubicBezTo>
                    <a:pt x="1920" y="1137"/>
                    <a:pt x="1608" y="726"/>
                    <a:pt x="1569" y="1173"/>
                  </a:cubicBezTo>
                  <a:cubicBezTo>
                    <a:pt x="1527" y="1689"/>
                    <a:pt x="1956" y="1411"/>
                    <a:pt x="1956" y="1401"/>
                  </a:cubicBezTo>
                  <a:cubicBezTo>
                    <a:pt x="1956" y="1648"/>
                    <a:pt x="1956" y="1896"/>
                    <a:pt x="1956" y="1896"/>
                  </a:cubicBezTo>
                  <a:lnTo>
                    <a:pt x="0" y="1896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CBCB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844675" y="4352172"/>
              <a:ext cx="238807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85725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>
                  <a:srgbClr val="3C58A1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Egyetemi folyamatmodell szerint még le nem fedett területek</a:t>
              </a: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984750" y="4629170"/>
            <a:ext cx="2743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85725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3C58A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Az első fázisban felmerült fejlesztési területek</a:t>
            </a:r>
          </a:p>
        </p:txBody>
      </p:sp>
      <p:sp>
        <p:nvSpPr>
          <p:cNvPr id="7" name="Téglalap 6"/>
          <p:cNvSpPr/>
          <p:nvPr/>
        </p:nvSpPr>
        <p:spPr>
          <a:xfrm>
            <a:off x="2102907" y="2167653"/>
            <a:ext cx="5468160" cy="332731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 2011. évi CCIV. törvény a nemzeti felsőoktatásról  19§. </a:t>
            </a:r>
            <a:r>
              <a:rPr lang="pt-BR" b="1" dirty="0" smtClean="0">
                <a:solidFill>
                  <a:srgbClr val="FF0000"/>
                </a:solidFill>
              </a:rPr>
              <a:t>-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  </a:t>
            </a:r>
            <a:r>
              <a:rPr lang="pt-BR" b="1" dirty="0">
                <a:solidFill>
                  <a:srgbClr val="FF0000"/>
                </a:solidFill>
              </a:rPr>
              <a:t>fels</a:t>
            </a:r>
            <a:r>
              <a:rPr lang="hu-HU" b="1" dirty="0">
                <a:solidFill>
                  <a:srgbClr val="FF0000"/>
                </a:solidFill>
              </a:rPr>
              <a:t>ő</a:t>
            </a:r>
            <a:r>
              <a:rPr lang="pt-BR" b="1" dirty="0">
                <a:solidFill>
                  <a:srgbClr val="FF0000"/>
                </a:solidFill>
              </a:rPr>
              <a:t>oktatási információs </a:t>
            </a:r>
            <a:r>
              <a:rPr lang="pt-BR" b="1" dirty="0" smtClean="0">
                <a:solidFill>
                  <a:srgbClr val="FF0000"/>
                </a:solidFill>
              </a:rPr>
              <a:t>rendszer</a:t>
            </a:r>
            <a:endParaRPr lang="hu-HU" dirty="0">
              <a:solidFill>
                <a:srgbClr val="FF0000"/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30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 </a:t>
            </a:r>
            <a:br>
              <a:rPr lang="hu-HU" sz="3200" dirty="0"/>
            </a:br>
            <a:r>
              <a:rPr lang="hu-HU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törvény alapján </a:t>
            </a:r>
            <a:r>
              <a:rPr lang="hu-HU" sz="3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 </a:t>
            </a:r>
            <a:r>
              <a:rPr lang="hu-HU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új FIR  architektúrája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6" name="Tartalom helye 15"/>
          <p:cNvSpPr>
            <a:spLocks noGrp="1"/>
          </p:cNvSpPr>
          <p:nvPr>
            <p:ph idx="1"/>
          </p:nvPr>
        </p:nvSpPr>
        <p:spPr>
          <a:xfrm>
            <a:off x="457200" y="151579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>
              <a:latin typeface="Verdana" pitchFamily="34" charset="0"/>
            </a:endParaRP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TÁMOP-4.1.1-C-12/1/KONV-2012-0013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Kép 22"/>
          <p:cNvPicPr/>
          <p:nvPr/>
        </p:nvPicPr>
        <p:blipFill rotWithShape="1">
          <a:blip r:embed="rId7" cstate="print"/>
          <a:srcRect l="12893" r="12298" b="12800"/>
          <a:stretch/>
        </p:blipFill>
        <p:spPr bwMode="auto">
          <a:xfrm>
            <a:off x="1437024" y="1700808"/>
            <a:ext cx="6591360" cy="4014207"/>
          </a:xfrm>
          <a:prstGeom prst="rect">
            <a:avLst/>
          </a:prstGeom>
          <a:ln w="3810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5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 </a:t>
            </a:r>
            <a:r>
              <a:rPr lang="hu-HU" sz="2400" b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I.-</a:t>
            </a:r>
            <a:r>
              <a:rPr lang="hu-HU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lefedett &amp; VIR </a:t>
            </a:r>
            <a:r>
              <a:rPr lang="hu-HU" sz="2400" b="1" dirty="0" err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II.-</a:t>
            </a:r>
            <a:r>
              <a:rPr lang="hu-HU" sz="24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</a:t>
            </a:r>
            <a:r>
              <a:rPr lang="hu-HU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megvalósítandó tartalmi elemek</a:t>
            </a:r>
          </a:p>
        </p:txBody>
      </p:sp>
      <p:sp>
        <p:nvSpPr>
          <p:cNvPr id="16" name="Tartalom helye 15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>
              <a:latin typeface="Verdana" pitchFamily="34" charset="0"/>
            </a:endParaRPr>
          </a:p>
          <a:p>
            <a:pPr>
              <a:buNone/>
            </a:pPr>
            <a:endParaRPr lang="hu-HU" sz="2000" dirty="0" smtClean="0">
              <a:latin typeface="Verdana" pitchFamily="34" charset="0"/>
            </a:endParaRP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1600" dirty="0" smtClean="0">
                <a:solidFill>
                  <a:srgbClr val="00B050"/>
                </a:solidFill>
                <a:latin typeface="Calibri"/>
              </a:rPr>
              <a:t>TÁMOP-4.1.1-C-12/1/KONV-2012-0013</a:t>
            </a:r>
            <a:endParaRPr lang="hu-HU" sz="16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4" name="Rectangle 49"/>
          <p:cNvSpPr/>
          <p:nvPr/>
        </p:nvSpPr>
        <p:spPr bwMode="auto">
          <a:xfrm>
            <a:off x="3416531" y="1451552"/>
            <a:ext cx="2432132" cy="306742"/>
          </a:xfrm>
          <a:prstGeom prst="rect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VIR II.</a:t>
            </a:r>
          </a:p>
        </p:txBody>
      </p:sp>
      <p:sp>
        <p:nvSpPr>
          <p:cNvPr id="149" name="Text Placeholder 3"/>
          <p:cNvSpPr txBox="1">
            <a:spLocks/>
          </p:cNvSpPr>
          <p:nvPr/>
        </p:nvSpPr>
        <p:spPr>
          <a:xfrm>
            <a:off x="5992441" y="1451552"/>
            <a:ext cx="3064840" cy="4301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 adatcsere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változtatás követése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Meglévő VIR tartalmon alapuló 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IFT beszámolók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felépítése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Pályázatok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adatminőségének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növelése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VIR-DPR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Tartalombővítés &amp;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Vezetői interpretáció fejlesztése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K+F+I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Forrásrendszer &amp; </a:t>
            </a:r>
          </a:p>
          <a:p>
            <a:pPr marL="801688" marR="0" lvl="2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 modell fejlesztés</a:t>
            </a:r>
          </a:p>
          <a:p>
            <a:pPr marL="344488" marR="0" lvl="1" indent="-342900" defTabSz="85725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Hallgatói historikus adattárolás 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megoldása</a:t>
            </a: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774454"/>
            <a:ext cx="504056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" name="Octagon 21"/>
          <p:cNvSpPr>
            <a:spLocks noChangeAspect="1"/>
          </p:cNvSpPr>
          <p:nvPr/>
        </p:nvSpPr>
        <p:spPr bwMode="auto">
          <a:xfrm>
            <a:off x="2195736" y="2962282"/>
            <a:ext cx="504056" cy="1368761"/>
          </a:xfrm>
          <a:prstGeom prst="octagon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5.</a:t>
            </a:r>
            <a:endParaRPr kumimoji="0" lang="hu-HU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59" name="Octagon 20"/>
          <p:cNvSpPr>
            <a:spLocks noChangeAspect="1"/>
          </p:cNvSpPr>
          <p:nvPr/>
        </p:nvSpPr>
        <p:spPr bwMode="auto">
          <a:xfrm>
            <a:off x="3246452" y="4923853"/>
            <a:ext cx="421850" cy="499257"/>
          </a:xfrm>
          <a:prstGeom prst="octagon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6.</a:t>
            </a:r>
            <a:endParaRPr kumimoji="0" lang="hu-HU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60" name="Octagon 23"/>
          <p:cNvSpPr>
            <a:spLocks noChangeAspect="1"/>
          </p:cNvSpPr>
          <p:nvPr/>
        </p:nvSpPr>
        <p:spPr bwMode="auto">
          <a:xfrm>
            <a:off x="2140937" y="2095758"/>
            <a:ext cx="421850" cy="499257"/>
          </a:xfrm>
          <a:prstGeom prst="octagon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1.</a:t>
            </a:r>
            <a:endParaRPr kumimoji="0" lang="hu-HU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61" name="Octagon 18"/>
          <p:cNvSpPr>
            <a:spLocks noChangeAspect="1"/>
          </p:cNvSpPr>
          <p:nvPr/>
        </p:nvSpPr>
        <p:spPr bwMode="auto">
          <a:xfrm>
            <a:off x="4147871" y="2075630"/>
            <a:ext cx="421850" cy="499257"/>
          </a:xfrm>
          <a:prstGeom prst="octagon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4.</a:t>
            </a:r>
            <a:endParaRPr kumimoji="0" lang="hu-HU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897564" y="1451552"/>
            <a:ext cx="4934270" cy="3906332"/>
            <a:chOff x="897564" y="1451552"/>
            <a:chExt cx="4934270" cy="3906332"/>
          </a:xfrm>
        </p:grpSpPr>
        <p:sp>
          <p:nvSpPr>
            <p:cNvPr id="13" name="Rectangle 9"/>
            <p:cNvSpPr/>
            <p:nvPr/>
          </p:nvSpPr>
          <p:spPr bwMode="auto">
            <a:xfrm>
              <a:off x="941877" y="1451552"/>
              <a:ext cx="2466148" cy="306742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  <a:ln w="9525" cap="flat" cmpd="sng" algn="ctr">
              <a:solidFill>
                <a:schemeClr val="tx1">
                  <a:alpha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VIR I.</a:t>
              </a: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897564" y="2090727"/>
              <a:ext cx="4934270" cy="3267157"/>
              <a:chOff x="897564" y="2090727"/>
              <a:chExt cx="4934270" cy="3267157"/>
            </a:xfrm>
          </p:grpSpPr>
          <p:sp>
            <p:nvSpPr>
              <p:cNvPr id="151" name="Rectangle 124"/>
              <p:cNvSpPr>
                <a:spLocks noChangeArrowheads="1"/>
              </p:cNvSpPr>
              <p:nvPr/>
            </p:nvSpPr>
            <p:spPr bwMode="auto">
              <a:xfrm>
                <a:off x="897564" y="3022001"/>
                <a:ext cx="1015692" cy="1962347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Rectangle 128"/>
              <p:cNvSpPr>
                <a:spLocks noChangeArrowheads="1"/>
              </p:cNvSpPr>
              <p:nvPr/>
            </p:nvSpPr>
            <p:spPr bwMode="auto">
              <a:xfrm>
                <a:off x="1976971" y="3031541"/>
                <a:ext cx="218766" cy="1494143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Rectangle 132"/>
              <p:cNvSpPr>
                <a:spLocks noChangeArrowheads="1"/>
              </p:cNvSpPr>
              <p:nvPr/>
            </p:nvSpPr>
            <p:spPr bwMode="auto">
              <a:xfrm>
                <a:off x="2663220" y="3965014"/>
                <a:ext cx="1008251" cy="220159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Rectangle 136"/>
              <p:cNvSpPr>
                <a:spLocks noChangeArrowheads="1"/>
              </p:cNvSpPr>
              <p:nvPr/>
            </p:nvSpPr>
            <p:spPr bwMode="auto">
              <a:xfrm>
                <a:off x="2657020" y="5042323"/>
                <a:ext cx="600238" cy="315561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Rectangle 140"/>
              <p:cNvSpPr>
                <a:spLocks noChangeArrowheads="1"/>
              </p:cNvSpPr>
              <p:nvPr/>
            </p:nvSpPr>
            <p:spPr bwMode="auto">
              <a:xfrm>
                <a:off x="4711968" y="2977232"/>
                <a:ext cx="1119866" cy="1668803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Rectangle 144"/>
              <p:cNvSpPr>
                <a:spLocks noChangeArrowheads="1"/>
              </p:cNvSpPr>
              <p:nvPr/>
            </p:nvSpPr>
            <p:spPr bwMode="auto">
              <a:xfrm>
                <a:off x="2601213" y="2090727"/>
                <a:ext cx="184785" cy="299416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defRPr/>
                </a:pPr>
                <a:endParaRPr lang="hu-HU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48"/>
              <p:cNvSpPr>
                <a:spLocks noChangeArrowheads="1"/>
              </p:cNvSpPr>
              <p:nvPr/>
            </p:nvSpPr>
            <p:spPr bwMode="auto">
              <a:xfrm>
                <a:off x="4711968" y="4829503"/>
                <a:ext cx="1119866" cy="190804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Rectangle 13"/>
              <p:cNvSpPr/>
              <p:nvPr/>
            </p:nvSpPr>
            <p:spPr bwMode="auto">
              <a:xfrm>
                <a:off x="3348499" y="2105828"/>
                <a:ext cx="178584" cy="471819"/>
              </a:xfrm>
              <a:prstGeom prst="rect">
                <a:avLst/>
              </a:prstGeom>
              <a:solidFill>
                <a:srgbClr val="FFC000">
                  <a:alpha val="44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008CC8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lang="hu-HU" kern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3" name="Octagon 19"/>
          <p:cNvSpPr>
            <a:spLocks noChangeAspect="1"/>
          </p:cNvSpPr>
          <p:nvPr/>
        </p:nvSpPr>
        <p:spPr bwMode="auto">
          <a:xfrm>
            <a:off x="2906293" y="2085695"/>
            <a:ext cx="421850" cy="499257"/>
          </a:xfrm>
          <a:prstGeom prst="octagon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2.</a:t>
            </a:r>
            <a:endParaRPr kumimoji="0" lang="hu-HU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64" name="Octagon 22"/>
          <p:cNvSpPr>
            <a:spLocks noChangeAspect="1"/>
          </p:cNvSpPr>
          <p:nvPr/>
        </p:nvSpPr>
        <p:spPr bwMode="auto">
          <a:xfrm>
            <a:off x="3552595" y="2085694"/>
            <a:ext cx="421850" cy="499257"/>
          </a:xfrm>
          <a:prstGeom prst="octagon">
            <a:avLst/>
          </a:prstGeom>
          <a:solidFill>
            <a:srgbClr val="00A5D7">
              <a:alpha val="70000"/>
            </a:srgbClr>
          </a:solidFill>
          <a:ln w="9525" cap="flat" cmpd="sng" algn="ctr">
            <a:solidFill>
              <a:schemeClr val="tx1">
                <a:alpha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3.</a:t>
            </a:r>
            <a:endParaRPr kumimoji="0" lang="hu-HU" sz="1800" b="1" i="0" u="none" strike="noStrike" kern="0" cap="none" spc="0" normalizeH="0" baseline="0" noProof="0" dirty="0" err="1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47764" y="1437481"/>
            <a:ext cx="5392387" cy="43157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08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8" name="Kép 7" descr="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6"/>
          <p:cNvSpPr txBox="1">
            <a:spLocks/>
          </p:cNvSpPr>
          <p:nvPr/>
        </p:nvSpPr>
        <p:spPr>
          <a:xfrm>
            <a:off x="285720" y="214290"/>
            <a:ext cx="3643338" cy="3571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EU_ESZ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10" name="Kép 9" descr="MM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Verdana" pitchFamily="34" charset="0"/>
              </a:rPr>
              <a:t>„Csak a változás állandó”</a:t>
            </a:r>
            <a:endParaRPr lang="hu-HU" sz="32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6" name="Tartalom helye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>
              <a:latin typeface="Verdana" pitchFamily="34" charset="0"/>
            </a:endParaRPr>
          </a:p>
          <a:p>
            <a:pPr>
              <a:buNone/>
            </a:pPr>
            <a:endParaRPr lang="hu-HU" sz="2000" dirty="0" smtClean="0">
              <a:latin typeface="Verdana" pitchFamily="34" charset="0"/>
            </a:endParaRPr>
          </a:p>
        </p:txBody>
      </p:sp>
      <p:sp>
        <p:nvSpPr>
          <p:cNvPr id="1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TÁMOP-4.1.1-C-12/1/KONV-2012-0013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http://impulsermagazin.com/hu/wp-content/uploads/2013/01/a-polaritasterapia-elmeleti-hatte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356" y="2068098"/>
            <a:ext cx="3800716" cy="3470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3" name="Csoportba foglalás 12"/>
          <p:cNvGrpSpPr/>
          <p:nvPr/>
        </p:nvGrpSpPr>
        <p:grpSpPr>
          <a:xfrm>
            <a:off x="4351073" y="1938409"/>
            <a:ext cx="4506724" cy="3600434"/>
            <a:chOff x="5263015" y="2140780"/>
            <a:chExt cx="4501470" cy="3615025"/>
          </a:xfrm>
        </p:grpSpPr>
        <p:sp>
          <p:nvSpPr>
            <p:cNvPr id="14" name="Freeform 103"/>
            <p:cNvSpPr>
              <a:spLocks/>
            </p:cNvSpPr>
            <p:nvPr/>
          </p:nvSpPr>
          <p:spPr bwMode="auto">
            <a:xfrm>
              <a:off x="5263015" y="2140780"/>
              <a:ext cx="3659953" cy="3592286"/>
            </a:xfrm>
            <a:custGeom>
              <a:avLst/>
              <a:gdLst/>
              <a:ahLst/>
              <a:cxnLst>
                <a:cxn ang="0">
                  <a:pos x="0" y="647"/>
                </a:cxn>
                <a:cxn ang="0">
                  <a:pos x="296" y="1569"/>
                </a:cxn>
                <a:cxn ang="0">
                  <a:pos x="297" y="1607"/>
                </a:cxn>
                <a:cxn ang="0">
                  <a:pos x="302" y="1650"/>
                </a:cxn>
                <a:cxn ang="0">
                  <a:pos x="311" y="1707"/>
                </a:cxn>
                <a:cxn ang="0">
                  <a:pos x="325" y="1774"/>
                </a:cxn>
                <a:cxn ang="0">
                  <a:pos x="346" y="1850"/>
                </a:cxn>
                <a:cxn ang="0">
                  <a:pos x="360" y="1890"/>
                </a:cxn>
                <a:cxn ang="0">
                  <a:pos x="376" y="1932"/>
                </a:cxn>
                <a:cxn ang="0">
                  <a:pos x="395" y="1974"/>
                </a:cxn>
                <a:cxn ang="0">
                  <a:pos x="416" y="2017"/>
                </a:cxn>
                <a:cxn ang="0">
                  <a:pos x="440" y="2061"/>
                </a:cxn>
                <a:cxn ang="0">
                  <a:pos x="467" y="2104"/>
                </a:cxn>
                <a:cxn ang="0">
                  <a:pos x="497" y="2147"/>
                </a:cxn>
                <a:cxn ang="0">
                  <a:pos x="530" y="2189"/>
                </a:cxn>
                <a:cxn ang="0">
                  <a:pos x="568" y="2231"/>
                </a:cxn>
                <a:cxn ang="0">
                  <a:pos x="608" y="2271"/>
                </a:cxn>
                <a:cxn ang="0">
                  <a:pos x="653" y="2310"/>
                </a:cxn>
                <a:cxn ang="0">
                  <a:pos x="702" y="2347"/>
                </a:cxn>
                <a:cxn ang="0">
                  <a:pos x="754" y="2382"/>
                </a:cxn>
                <a:cxn ang="0">
                  <a:pos x="812" y="2415"/>
                </a:cxn>
                <a:cxn ang="0">
                  <a:pos x="874" y="2445"/>
                </a:cxn>
                <a:cxn ang="0">
                  <a:pos x="940" y="2472"/>
                </a:cxn>
                <a:cxn ang="0">
                  <a:pos x="1012" y="2496"/>
                </a:cxn>
                <a:cxn ang="0">
                  <a:pos x="1089" y="2516"/>
                </a:cxn>
                <a:cxn ang="0">
                  <a:pos x="1171" y="2532"/>
                </a:cxn>
                <a:cxn ang="0">
                  <a:pos x="1258" y="2544"/>
                </a:cxn>
                <a:cxn ang="0">
                  <a:pos x="2629" y="1905"/>
                </a:cxn>
                <a:cxn ang="0">
                  <a:pos x="1371" y="1905"/>
                </a:cxn>
                <a:cxn ang="0">
                  <a:pos x="1342" y="1900"/>
                </a:cxn>
                <a:cxn ang="0">
                  <a:pos x="1306" y="1890"/>
                </a:cxn>
                <a:cxn ang="0">
                  <a:pos x="1277" y="1881"/>
                </a:cxn>
                <a:cxn ang="0">
                  <a:pos x="1245" y="1868"/>
                </a:cxn>
                <a:cxn ang="0">
                  <a:pos x="1211" y="1852"/>
                </a:cxn>
                <a:cxn ang="0">
                  <a:pos x="1176" y="1831"/>
                </a:cxn>
                <a:cxn ang="0">
                  <a:pos x="1140" y="1806"/>
                </a:cxn>
                <a:cxn ang="0">
                  <a:pos x="1123" y="1792"/>
                </a:cxn>
                <a:cxn ang="0">
                  <a:pos x="1106" y="1776"/>
                </a:cxn>
                <a:cxn ang="0">
                  <a:pos x="1089" y="1759"/>
                </a:cxn>
                <a:cxn ang="0">
                  <a:pos x="1073" y="1741"/>
                </a:cxn>
                <a:cxn ang="0">
                  <a:pos x="1058" y="1721"/>
                </a:cxn>
                <a:cxn ang="0">
                  <a:pos x="1043" y="1699"/>
                </a:cxn>
                <a:cxn ang="0">
                  <a:pos x="1030" y="1676"/>
                </a:cxn>
                <a:cxn ang="0">
                  <a:pos x="1017" y="1651"/>
                </a:cxn>
                <a:cxn ang="0">
                  <a:pos x="1006" y="1625"/>
                </a:cxn>
                <a:cxn ang="0">
                  <a:pos x="996" y="1597"/>
                </a:cxn>
                <a:cxn ang="0">
                  <a:pos x="987" y="1566"/>
                </a:cxn>
                <a:cxn ang="0">
                  <a:pos x="980" y="1534"/>
                </a:cxn>
                <a:cxn ang="0">
                  <a:pos x="975" y="1501"/>
                </a:cxn>
                <a:cxn ang="0">
                  <a:pos x="1246" y="647"/>
                </a:cxn>
                <a:cxn ang="0">
                  <a:pos x="651" y="0"/>
                </a:cxn>
              </a:cxnLst>
              <a:rect l="0" t="0" r="r" b="b"/>
              <a:pathLst>
                <a:path w="3231" h="2544">
                  <a:moveTo>
                    <a:pt x="651" y="0"/>
                  </a:moveTo>
                  <a:lnTo>
                    <a:pt x="0" y="647"/>
                  </a:lnTo>
                  <a:lnTo>
                    <a:pt x="296" y="647"/>
                  </a:lnTo>
                  <a:lnTo>
                    <a:pt x="296" y="1569"/>
                  </a:lnTo>
                  <a:lnTo>
                    <a:pt x="296" y="1579"/>
                  </a:lnTo>
                  <a:lnTo>
                    <a:pt x="297" y="1607"/>
                  </a:lnTo>
                  <a:lnTo>
                    <a:pt x="299" y="1627"/>
                  </a:lnTo>
                  <a:lnTo>
                    <a:pt x="302" y="1650"/>
                  </a:lnTo>
                  <a:lnTo>
                    <a:pt x="306" y="1677"/>
                  </a:lnTo>
                  <a:lnTo>
                    <a:pt x="311" y="1707"/>
                  </a:lnTo>
                  <a:lnTo>
                    <a:pt x="317" y="1739"/>
                  </a:lnTo>
                  <a:lnTo>
                    <a:pt x="325" y="1774"/>
                  </a:lnTo>
                  <a:lnTo>
                    <a:pt x="335" y="1811"/>
                  </a:lnTo>
                  <a:lnTo>
                    <a:pt x="346" y="1850"/>
                  </a:lnTo>
                  <a:lnTo>
                    <a:pt x="353" y="1870"/>
                  </a:lnTo>
                  <a:lnTo>
                    <a:pt x="360" y="1890"/>
                  </a:lnTo>
                  <a:lnTo>
                    <a:pt x="368" y="1911"/>
                  </a:lnTo>
                  <a:lnTo>
                    <a:pt x="376" y="1932"/>
                  </a:lnTo>
                  <a:lnTo>
                    <a:pt x="385" y="1953"/>
                  </a:lnTo>
                  <a:lnTo>
                    <a:pt x="395" y="1974"/>
                  </a:lnTo>
                  <a:lnTo>
                    <a:pt x="405" y="1996"/>
                  </a:lnTo>
                  <a:lnTo>
                    <a:pt x="416" y="2017"/>
                  </a:lnTo>
                  <a:lnTo>
                    <a:pt x="427" y="2039"/>
                  </a:lnTo>
                  <a:lnTo>
                    <a:pt x="440" y="2061"/>
                  </a:lnTo>
                  <a:lnTo>
                    <a:pt x="453" y="2082"/>
                  </a:lnTo>
                  <a:lnTo>
                    <a:pt x="467" y="2104"/>
                  </a:lnTo>
                  <a:lnTo>
                    <a:pt x="481" y="2125"/>
                  </a:lnTo>
                  <a:lnTo>
                    <a:pt x="497" y="2147"/>
                  </a:lnTo>
                  <a:lnTo>
                    <a:pt x="513" y="2168"/>
                  </a:lnTo>
                  <a:lnTo>
                    <a:pt x="530" y="2189"/>
                  </a:lnTo>
                  <a:lnTo>
                    <a:pt x="549" y="2210"/>
                  </a:lnTo>
                  <a:lnTo>
                    <a:pt x="568" y="2231"/>
                  </a:lnTo>
                  <a:lnTo>
                    <a:pt x="587" y="2251"/>
                  </a:lnTo>
                  <a:lnTo>
                    <a:pt x="608" y="2271"/>
                  </a:lnTo>
                  <a:lnTo>
                    <a:pt x="630" y="2291"/>
                  </a:lnTo>
                  <a:lnTo>
                    <a:pt x="653" y="2310"/>
                  </a:lnTo>
                  <a:lnTo>
                    <a:pt x="677" y="2329"/>
                  </a:lnTo>
                  <a:lnTo>
                    <a:pt x="702" y="2347"/>
                  </a:lnTo>
                  <a:lnTo>
                    <a:pt x="727" y="2365"/>
                  </a:lnTo>
                  <a:lnTo>
                    <a:pt x="754" y="2382"/>
                  </a:lnTo>
                  <a:lnTo>
                    <a:pt x="783" y="2399"/>
                  </a:lnTo>
                  <a:lnTo>
                    <a:pt x="812" y="2415"/>
                  </a:lnTo>
                  <a:lnTo>
                    <a:pt x="842" y="2430"/>
                  </a:lnTo>
                  <a:lnTo>
                    <a:pt x="874" y="2445"/>
                  </a:lnTo>
                  <a:lnTo>
                    <a:pt x="906" y="2459"/>
                  </a:lnTo>
                  <a:lnTo>
                    <a:pt x="940" y="2472"/>
                  </a:lnTo>
                  <a:lnTo>
                    <a:pt x="975" y="2484"/>
                  </a:lnTo>
                  <a:lnTo>
                    <a:pt x="1012" y="2496"/>
                  </a:lnTo>
                  <a:lnTo>
                    <a:pt x="1050" y="2506"/>
                  </a:lnTo>
                  <a:lnTo>
                    <a:pt x="1089" y="2516"/>
                  </a:lnTo>
                  <a:lnTo>
                    <a:pt x="1129" y="2524"/>
                  </a:lnTo>
                  <a:lnTo>
                    <a:pt x="1171" y="2532"/>
                  </a:lnTo>
                  <a:lnTo>
                    <a:pt x="1214" y="2538"/>
                  </a:lnTo>
                  <a:lnTo>
                    <a:pt x="1258" y="2544"/>
                  </a:lnTo>
                  <a:lnTo>
                    <a:pt x="3231" y="2544"/>
                  </a:lnTo>
                  <a:lnTo>
                    <a:pt x="2629" y="1905"/>
                  </a:lnTo>
                  <a:lnTo>
                    <a:pt x="1375" y="1905"/>
                  </a:lnTo>
                  <a:lnTo>
                    <a:pt x="1371" y="1905"/>
                  </a:lnTo>
                  <a:lnTo>
                    <a:pt x="1360" y="1903"/>
                  </a:lnTo>
                  <a:lnTo>
                    <a:pt x="1342" y="1900"/>
                  </a:lnTo>
                  <a:lnTo>
                    <a:pt x="1319" y="1894"/>
                  </a:lnTo>
                  <a:lnTo>
                    <a:pt x="1306" y="1890"/>
                  </a:lnTo>
                  <a:lnTo>
                    <a:pt x="1292" y="1886"/>
                  </a:lnTo>
                  <a:lnTo>
                    <a:pt x="1277" y="1881"/>
                  </a:lnTo>
                  <a:lnTo>
                    <a:pt x="1261" y="1875"/>
                  </a:lnTo>
                  <a:lnTo>
                    <a:pt x="1245" y="1868"/>
                  </a:lnTo>
                  <a:lnTo>
                    <a:pt x="1228" y="1861"/>
                  </a:lnTo>
                  <a:lnTo>
                    <a:pt x="1211" y="1852"/>
                  </a:lnTo>
                  <a:lnTo>
                    <a:pt x="1193" y="1842"/>
                  </a:lnTo>
                  <a:lnTo>
                    <a:pt x="1176" y="1831"/>
                  </a:lnTo>
                  <a:lnTo>
                    <a:pt x="1158" y="1820"/>
                  </a:lnTo>
                  <a:lnTo>
                    <a:pt x="1140" y="1806"/>
                  </a:lnTo>
                  <a:lnTo>
                    <a:pt x="1132" y="1799"/>
                  </a:lnTo>
                  <a:lnTo>
                    <a:pt x="1123" y="1792"/>
                  </a:lnTo>
                  <a:lnTo>
                    <a:pt x="1114" y="1784"/>
                  </a:lnTo>
                  <a:lnTo>
                    <a:pt x="1106" y="1776"/>
                  </a:lnTo>
                  <a:lnTo>
                    <a:pt x="1097" y="1768"/>
                  </a:lnTo>
                  <a:lnTo>
                    <a:pt x="1089" y="1759"/>
                  </a:lnTo>
                  <a:lnTo>
                    <a:pt x="1081" y="1750"/>
                  </a:lnTo>
                  <a:lnTo>
                    <a:pt x="1073" y="1741"/>
                  </a:lnTo>
                  <a:lnTo>
                    <a:pt x="1065" y="1731"/>
                  </a:lnTo>
                  <a:lnTo>
                    <a:pt x="1058" y="1721"/>
                  </a:lnTo>
                  <a:lnTo>
                    <a:pt x="1051" y="1710"/>
                  </a:lnTo>
                  <a:lnTo>
                    <a:pt x="1043" y="1699"/>
                  </a:lnTo>
                  <a:lnTo>
                    <a:pt x="1037" y="1688"/>
                  </a:lnTo>
                  <a:lnTo>
                    <a:pt x="1030" y="1676"/>
                  </a:lnTo>
                  <a:lnTo>
                    <a:pt x="1023" y="1664"/>
                  </a:lnTo>
                  <a:lnTo>
                    <a:pt x="1017" y="1651"/>
                  </a:lnTo>
                  <a:lnTo>
                    <a:pt x="1012" y="1638"/>
                  </a:lnTo>
                  <a:lnTo>
                    <a:pt x="1006" y="1625"/>
                  </a:lnTo>
                  <a:lnTo>
                    <a:pt x="1001" y="1611"/>
                  </a:lnTo>
                  <a:lnTo>
                    <a:pt x="996" y="1597"/>
                  </a:lnTo>
                  <a:lnTo>
                    <a:pt x="992" y="1582"/>
                  </a:lnTo>
                  <a:lnTo>
                    <a:pt x="987" y="1566"/>
                  </a:lnTo>
                  <a:lnTo>
                    <a:pt x="984" y="1551"/>
                  </a:lnTo>
                  <a:lnTo>
                    <a:pt x="980" y="1534"/>
                  </a:lnTo>
                  <a:lnTo>
                    <a:pt x="977" y="1518"/>
                  </a:lnTo>
                  <a:lnTo>
                    <a:pt x="975" y="1501"/>
                  </a:lnTo>
                  <a:lnTo>
                    <a:pt x="975" y="647"/>
                  </a:lnTo>
                  <a:lnTo>
                    <a:pt x="1246" y="647"/>
                  </a:lnTo>
                  <a:lnTo>
                    <a:pt x="65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B4B4B4"/>
            </a:solidFill>
            <a:ln w="9525" cap="rnd" cmpd="sng">
              <a:solidFill>
                <a:srgbClr val="B4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>
              <a:off x="6108822" y="2155371"/>
              <a:ext cx="3655663" cy="3592286"/>
            </a:xfrm>
            <a:custGeom>
              <a:avLst/>
              <a:gdLst/>
              <a:ahLst/>
              <a:cxnLst>
                <a:cxn ang="0">
                  <a:pos x="3231" y="1897"/>
                </a:cxn>
                <a:cxn ang="0">
                  <a:pos x="2936" y="975"/>
                </a:cxn>
                <a:cxn ang="0">
                  <a:pos x="2934" y="937"/>
                </a:cxn>
                <a:cxn ang="0">
                  <a:pos x="2930" y="894"/>
                </a:cxn>
                <a:cxn ang="0">
                  <a:pos x="2921" y="837"/>
                </a:cxn>
                <a:cxn ang="0">
                  <a:pos x="2906" y="770"/>
                </a:cxn>
                <a:cxn ang="0">
                  <a:pos x="2885" y="694"/>
                </a:cxn>
                <a:cxn ang="0">
                  <a:pos x="2871" y="654"/>
                </a:cxn>
                <a:cxn ang="0">
                  <a:pos x="2855" y="612"/>
                </a:cxn>
                <a:cxn ang="0">
                  <a:pos x="2837" y="570"/>
                </a:cxn>
                <a:cxn ang="0">
                  <a:pos x="2816" y="527"/>
                </a:cxn>
                <a:cxn ang="0">
                  <a:pos x="2792" y="483"/>
                </a:cxn>
                <a:cxn ang="0">
                  <a:pos x="2765" y="440"/>
                </a:cxn>
                <a:cxn ang="0">
                  <a:pos x="2734" y="397"/>
                </a:cxn>
                <a:cxn ang="0">
                  <a:pos x="2701" y="355"/>
                </a:cxn>
                <a:cxn ang="0">
                  <a:pos x="2664" y="313"/>
                </a:cxn>
                <a:cxn ang="0">
                  <a:pos x="2623" y="273"/>
                </a:cxn>
                <a:cxn ang="0">
                  <a:pos x="2579" y="234"/>
                </a:cxn>
                <a:cxn ang="0">
                  <a:pos x="2530" y="197"/>
                </a:cxn>
                <a:cxn ang="0">
                  <a:pos x="2477" y="162"/>
                </a:cxn>
                <a:cxn ang="0">
                  <a:pos x="2420" y="129"/>
                </a:cxn>
                <a:cxn ang="0">
                  <a:pos x="2358" y="99"/>
                </a:cxn>
                <a:cxn ang="0">
                  <a:pos x="2291" y="72"/>
                </a:cxn>
                <a:cxn ang="0">
                  <a:pos x="2220" y="48"/>
                </a:cxn>
                <a:cxn ang="0">
                  <a:pos x="2143" y="28"/>
                </a:cxn>
                <a:cxn ang="0">
                  <a:pos x="2061" y="12"/>
                </a:cxn>
                <a:cxn ang="0">
                  <a:pos x="1973" y="0"/>
                </a:cxn>
                <a:cxn ang="0">
                  <a:pos x="603" y="639"/>
                </a:cxn>
                <a:cxn ang="0">
                  <a:pos x="1860" y="639"/>
                </a:cxn>
                <a:cxn ang="0">
                  <a:pos x="1889" y="644"/>
                </a:cxn>
                <a:cxn ang="0">
                  <a:pos x="1925" y="653"/>
                </a:cxn>
                <a:cxn ang="0">
                  <a:pos x="1954" y="663"/>
                </a:cxn>
                <a:cxn ang="0">
                  <a:pos x="1986" y="676"/>
                </a:cxn>
                <a:cxn ang="0">
                  <a:pos x="2021" y="692"/>
                </a:cxn>
                <a:cxn ang="0">
                  <a:pos x="2056" y="712"/>
                </a:cxn>
                <a:cxn ang="0">
                  <a:pos x="2091" y="737"/>
                </a:cxn>
                <a:cxn ang="0">
                  <a:pos x="2109" y="752"/>
                </a:cxn>
                <a:cxn ang="0">
                  <a:pos x="2126" y="768"/>
                </a:cxn>
                <a:cxn ang="0">
                  <a:pos x="2142" y="785"/>
                </a:cxn>
                <a:cxn ang="0">
                  <a:pos x="2158" y="803"/>
                </a:cxn>
                <a:cxn ang="0">
                  <a:pos x="2173" y="823"/>
                </a:cxn>
                <a:cxn ang="0">
                  <a:pos x="2188" y="845"/>
                </a:cxn>
                <a:cxn ang="0">
                  <a:pos x="2202" y="868"/>
                </a:cxn>
                <a:cxn ang="0">
                  <a:pos x="2214" y="893"/>
                </a:cxn>
                <a:cxn ang="0">
                  <a:pos x="2225" y="919"/>
                </a:cxn>
                <a:cxn ang="0">
                  <a:pos x="2235" y="947"/>
                </a:cxn>
                <a:cxn ang="0">
                  <a:pos x="2244" y="977"/>
                </a:cxn>
                <a:cxn ang="0">
                  <a:pos x="2251" y="1009"/>
                </a:cxn>
                <a:cxn ang="0">
                  <a:pos x="2257" y="1043"/>
                </a:cxn>
                <a:cxn ang="0">
                  <a:pos x="1986" y="1897"/>
                </a:cxn>
                <a:cxn ang="0">
                  <a:pos x="2580" y="2544"/>
                </a:cxn>
              </a:cxnLst>
              <a:rect l="0" t="0" r="r" b="b"/>
              <a:pathLst>
                <a:path w="3231" h="2544">
                  <a:moveTo>
                    <a:pt x="2580" y="2544"/>
                  </a:moveTo>
                  <a:lnTo>
                    <a:pt x="3231" y="1897"/>
                  </a:lnTo>
                  <a:lnTo>
                    <a:pt x="2936" y="1897"/>
                  </a:lnTo>
                  <a:lnTo>
                    <a:pt x="2936" y="975"/>
                  </a:lnTo>
                  <a:lnTo>
                    <a:pt x="2936" y="965"/>
                  </a:lnTo>
                  <a:lnTo>
                    <a:pt x="2934" y="937"/>
                  </a:lnTo>
                  <a:lnTo>
                    <a:pt x="2932" y="917"/>
                  </a:lnTo>
                  <a:lnTo>
                    <a:pt x="2930" y="894"/>
                  </a:lnTo>
                  <a:lnTo>
                    <a:pt x="2926" y="867"/>
                  </a:lnTo>
                  <a:lnTo>
                    <a:pt x="2921" y="837"/>
                  </a:lnTo>
                  <a:lnTo>
                    <a:pt x="2914" y="805"/>
                  </a:lnTo>
                  <a:lnTo>
                    <a:pt x="2906" y="770"/>
                  </a:lnTo>
                  <a:lnTo>
                    <a:pt x="2897" y="733"/>
                  </a:lnTo>
                  <a:lnTo>
                    <a:pt x="2885" y="694"/>
                  </a:lnTo>
                  <a:lnTo>
                    <a:pt x="2879" y="674"/>
                  </a:lnTo>
                  <a:lnTo>
                    <a:pt x="2871" y="654"/>
                  </a:lnTo>
                  <a:lnTo>
                    <a:pt x="2864" y="633"/>
                  </a:lnTo>
                  <a:lnTo>
                    <a:pt x="2855" y="612"/>
                  </a:lnTo>
                  <a:lnTo>
                    <a:pt x="2846" y="591"/>
                  </a:lnTo>
                  <a:lnTo>
                    <a:pt x="2837" y="570"/>
                  </a:lnTo>
                  <a:lnTo>
                    <a:pt x="2826" y="548"/>
                  </a:lnTo>
                  <a:lnTo>
                    <a:pt x="2816" y="527"/>
                  </a:lnTo>
                  <a:lnTo>
                    <a:pt x="2804" y="505"/>
                  </a:lnTo>
                  <a:lnTo>
                    <a:pt x="2792" y="483"/>
                  </a:lnTo>
                  <a:lnTo>
                    <a:pt x="2778" y="462"/>
                  </a:lnTo>
                  <a:lnTo>
                    <a:pt x="2765" y="440"/>
                  </a:lnTo>
                  <a:lnTo>
                    <a:pt x="2750" y="418"/>
                  </a:lnTo>
                  <a:lnTo>
                    <a:pt x="2734" y="397"/>
                  </a:lnTo>
                  <a:lnTo>
                    <a:pt x="2718" y="376"/>
                  </a:lnTo>
                  <a:lnTo>
                    <a:pt x="2701" y="355"/>
                  </a:lnTo>
                  <a:lnTo>
                    <a:pt x="2683" y="334"/>
                  </a:lnTo>
                  <a:lnTo>
                    <a:pt x="2664" y="313"/>
                  </a:lnTo>
                  <a:lnTo>
                    <a:pt x="2644" y="293"/>
                  </a:lnTo>
                  <a:lnTo>
                    <a:pt x="2623" y="273"/>
                  </a:lnTo>
                  <a:lnTo>
                    <a:pt x="2601" y="253"/>
                  </a:lnTo>
                  <a:lnTo>
                    <a:pt x="2579" y="234"/>
                  </a:lnTo>
                  <a:lnTo>
                    <a:pt x="2555" y="215"/>
                  </a:lnTo>
                  <a:lnTo>
                    <a:pt x="2530" y="197"/>
                  </a:lnTo>
                  <a:lnTo>
                    <a:pt x="2504" y="179"/>
                  </a:lnTo>
                  <a:lnTo>
                    <a:pt x="2477" y="162"/>
                  </a:lnTo>
                  <a:lnTo>
                    <a:pt x="2449" y="145"/>
                  </a:lnTo>
                  <a:lnTo>
                    <a:pt x="2420" y="129"/>
                  </a:lnTo>
                  <a:lnTo>
                    <a:pt x="2389" y="114"/>
                  </a:lnTo>
                  <a:lnTo>
                    <a:pt x="2358" y="99"/>
                  </a:lnTo>
                  <a:lnTo>
                    <a:pt x="2325" y="85"/>
                  </a:lnTo>
                  <a:lnTo>
                    <a:pt x="2291" y="72"/>
                  </a:lnTo>
                  <a:lnTo>
                    <a:pt x="2256" y="60"/>
                  </a:lnTo>
                  <a:lnTo>
                    <a:pt x="2220" y="48"/>
                  </a:lnTo>
                  <a:lnTo>
                    <a:pt x="2182" y="38"/>
                  </a:lnTo>
                  <a:lnTo>
                    <a:pt x="2143" y="28"/>
                  </a:lnTo>
                  <a:lnTo>
                    <a:pt x="2103" y="20"/>
                  </a:lnTo>
                  <a:lnTo>
                    <a:pt x="2061" y="12"/>
                  </a:lnTo>
                  <a:lnTo>
                    <a:pt x="2018" y="5"/>
                  </a:lnTo>
                  <a:lnTo>
                    <a:pt x="1973" y="0"/>
                  </a:lnTo>
                  <a:lnTo>
                    <a:pt x="0" y="0"/>
                  </a:lnTo>
                  <a:lnTo>
                    <a:pt x="603" y="639"/>
                  </a:lnTo>
                  <a:lnTo>
                    <a:pt x="1856" y="639"/>
                  </a:lnTo>
                  <a:lnTo>
                    <a:pt x="1860" y="639"/>
                  </a:lnTo>
                  <a:lnTo>
                    <a:pt x="1871" y="641"/>
                  </a:lnTo>
                  <a:lnTo>
                    <a:pt x="1889" y="644"/>
                  </a:lnTo>
                  <a:lnTo>
                    <a:pt x="1912" y="650"/>
                  </a:lnTo>
                  <a:lnTo>
                    <a:pt x="1925" y="653"/>
                  </a:lnTo>
                  <a:lnTo>
                    <a:pt x="1939" y="658"/>
                  </a:lnTo>
                  <a:lnTo>
                    <a:pt x="1954" y="663"/>
                  </a:lnTo>
                  <a:lnTo>
                    <a:pt x="1970" y="669"/>
                  </a:lnTo>
                  <a:lnTo>
                    <a:pt x="1986" y="676"/>
                  </a:lnTo>
                  <a:lnTo>
                    <a:pt x="2003" y="683"/>
                  </a:lnTo>
                  <a:lnTo>
                    <a:pt x="2021" y="692"/>
                  </a:lnTo>
                  <a:lnTo>
                    <a:pt x="2038" y="702"/>
                  </a:lnTo>
                  <a:lnTo>
                    <a:pt x="2056" y="712"/>
                  </a:lnTo>
                  <a:lnTo>
                    <a:pt x="2074" y="724"/>
                  </a:lnTo>
                  <a:lnTo>
                    <a:pt x="2091" y="737"/>
                  </a:lnTo>
                  <a:lnTo>
                    <a:pt x="2100" y="744"/>
                  </a:lnTo>
                  <a:lnTo>
                    <a:pt x="2109" y="752"/>
                  </a:lnTo>
                  <a:lnTo>
                    <a:pt x="2117" y="760"/>
                  </a:lnTo>
                  <a:lnTo>
                    <a:pt x="2126" y="768"/>
                  </a:lnTo>
                  <a:lnTo>
                    <a:pt x="2134" y="776"/>
                  </a:lnTo>
                  <a:lnTo>
                    <a:pt x="2142" y="785"/>
                  </a:lnTo>
                  <a:lnTo>
                    <a:pt x="2150" y="794"/>
                  </a:lnTo>
                  <a:lnTo>
                    <a:pt x="2158" y="803"/>
                  </a:lnTo>
                  <a:lnTo>
                    <a:pt x="2166" y="813"/>
                  </a:lnTo>
                  <a:lnTo>
                    <a:pt x="2173" y="823"/>
                  </a:lnTo>
                  <a:lnTo>
                    <a:pt x="2181" y="834"/>
                  </a:lnTo>
                  <a:lnTo>
                    <a:pt x="2188" y="845"/>
                  </a:lnTo>
                  <a:lnTo>
                    <a:pt x="2195" y="856"/>
                  </a:lnTo>
                  <a:lnTo>
                    <a:pt x="2202" y="868"/>
                  </a:lnTo>
                  <a:lnTo>
                    <a:pt x="2208" y="880"/>
                  </a:lnTo>
                  <a:lnTo>
                    <a:pt x="2214" y="893"/>
                  </a:lnTo>
                  <a:lnTo>
                    <a:pt x="2220" y="906"/>
                  </a:lnTo>
                  <a:lnTo>
                    <a:pt x="2225" y="919"/>
                  </a:lnTo>
                  <a:lnTo>
                    <a:pt x="2231" y="933"/>
                  </a:lnTo>
                  <a:lnTo>
                    <a:pt x="2235" y="947"/>
                  </a:lnTo>
                  <a:lnTo>
                    <a:pt x="2240" y="962"/>
                  </a:lnTo>
                  <a:lnTo>
                    <a:pt x="2244" y="977"/>
                  </a:lnTo>
                  <a:lnTo>
                    <a:pt x="2248" y="993"/>
                  </a:lnTo>
                  <a:lnTo>
                    <a:pt x="2251" y="1009"/>
                  </a:lnTo>
                  <a:lnTo>
                    <a:pt x="2254" y="1026"/>
                  </a:lnTo>
                  <a:lnTo>
                    <a:pt x="2257" y="1043"/>
                  </a:lnTo>
                  <a:lnTo>
                    <a:pt x="2257" y="1897"/>
                  </a:lnTo>
                  <a:lnTo>
                    <a:pt x="1986" y="1897"/>
                  </a:lnTo>
                  <a:lnTo>
                    <a:pt x="2580" y="2544"/>
                  </a:lnTo>
                  <a:lnTo>
                    <a:pt x="2580" y="2544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B4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feld 11"/>
            <p:cNvSpPr txBox="1"/>
            <p:nvPr>
              <p:custDataLst>
                <p:tags r:id="rId1"/>
              </p:custDataLst>
            </p:nvPr>
          </p:nvSpPr>
          <p:spPr>
            <a:xfrm>
              <a:off x="6770922" y="2154589"/>
              <a:ext cx="1360708" cy="9233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Állandóan új/változó igények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Textfeld 11"/>
            <p:cNvSpPr txBox="1"/>
            <p:nvPr>
              <p:custDataLst>
                <p:tags r:id="rId2"/>
              </p:custDataLst>
            </p:nvPr>
          </p:nvSpPr>
          <p:spPr>
            <a:xfrm>
              <a:off x="6825356" y="4832475"/>
              <a:ext cx="2046509" cy="9233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Állandóan új/változó VIR tartalom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Textfeld 11"/>
            <p:cNvSpPr txBox="1"/>
            <p:nvPr>
              <p:custDataLst>
                <p:tags r:id="rId3"/>
              </p:custDataLst>
            </p:nvPr>
          </p:nvSpPr>
          <p:spPr>
            <a:xfrm>
              <a:off x="6814472" y="3482648"/>
              <a:ext cx="1393358" cy="9233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5D7"/>
                  </a:solidFill>
                  <a:effectLst/>
                  <a:uLnTx/>
                  <a:uFillTx/>
                  <a:latin typeface="Arial"/>
                </a:rPr>
                <a:t>A VIR egy analitikus rendszer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5D7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9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3200" b="1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3200" b="1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200" b="1" dirty="0" smtClean="0">
                <a:solidFill>
                  <a:srgbClr val="00B050"/>
                </a:solidFill>
                <a:latin typeface="Verdana" pitchFamily="34" charset="0"/>
              </a:rPr>
              <a:t>Köszönöm a figyelmüket!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dirty="0">
              <a:solidFill>
                <a:srgbClr val="00B050"/>
              </a:solidFill>
              <a:latin typeface="Verdana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3200" b="1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dirty="0" smtClean="0">
                <a:solidFill>
                  <a:srgbClr val="00B050"/>
                </a:solidFill>
                <a:latin typeface="Verdana" pitchFamily="34" charset="0"/>
              </a:rPr>
              <a:t>                                                     </a:t>
            </a:r>
          </a:p>
        </p:txBody>
      </p:sp>
      <p:sp>
        <p:nvSpPr>
          <p:cNvPr id="5" name="Cím 16"/>
          <p:cNvSpPr txBox="1">
            <a:spLocks/>
          </p:cNvSpPr>
          <p:nvPr/>
        </p:nvSpPr>
        <p:spPr>
          <a:xfrm>
            <a:off x="438120" y="366690"/>
            <a:ext cx="3643338" cy="35719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TÁMOP-4.1.1-C-12/1/KONV-2012-0013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Kép 5" descr="uszt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714612" cy="814384"/>
          </a:xfrm>
          <a:prstGeom prst="rect">
            <a:avLst/>
          </a:prstGeom>
        </p:spPr>
      </p:pic>
      <p:pic>
        <p:nvPicPr>
          <p:cNvPr id="7" name="Kép 6" descr="EU_ES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6143644"/>
            <a:ext cx="2880360" cy="521208"/>
          </a:xfrm>
          <a:prstGeom prst="rect">
            <a:avLst/>
          </a:prstGeom>
        </p:spPr>
      </p:pic>
      <p:pic>
        <p:nvPicPr>
          <p:cNvPr id="8" name="Kép 7" descr="MM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857892"/>
            <a:ext cx="2571768" cy="350453"/>
          </a:xfrm>
          <a:prstGeom prst="rect">
            <a:avLst/>
          </a:prstGeom>
        </p:spPr>
      </p:pic>
      <p:pic>
        <p:nvPicPr>
          <p:cNvPr id="9" name="Kép 8" descr="log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715016"/>
            <a:ext cx="444088" cy="10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DcAE2KXUCCzMnCHofo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wMQXC9P0e.pa6V4.WQ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dLq_Vtz0WPgZs3m2AX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f4ldpmV0aWAfIwZmeV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AaDugBxkiv4N0nf5Z3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63v8Dxk690l3kg7_L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JGs8w7E6MkZR6lw1n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iWZAO0Sv44R4h6sJ8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UZ2LqIbEW14Jxhr5A5X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oXyvlDukS6OtgkYuCv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mwuB2RES2unJMFXM0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gE5Iu3.UejC80JoV2S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helC.t0ESGyADbll8jX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ri4dpO6kWYAvCGS6vA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UvVnsP20y8a4VoIMyT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6NS8WthEaNO2huOmrU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sbH.aeEmawaARt9cY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F5lC0rE6yrB2FKjA38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SAm09200GLYu9yirorL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Z4_7hEYUeiOuaiwrbL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GM_0Rljk26mD17z360mw"/>
  <p:tag name="VCT-BODYINDENTATION" val="0;0;0.1250391;14.87504;15;29.87504;30;45;45.12504;59.87504;"/>
  <p:tag name="VCT-BULLETVISIBILITY" val="G 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e6ceOSfkWhspxtOxbR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W9P.r4CUWvIMUV.nd63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D4r9UaKUKK7SPzQ6IfP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6QnsBXEUWQ9MQ9lrlG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OU2HyCZkivy0UrNWM7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oE_.i.kUibyEoEdPehd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pGVjovtEayiVcxiPAB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83EGugbEKS8YYY3taH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50w9wkqEC4O7V_uHQf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ftIyFgnEyl6I5ETuRj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eYInQ5mkSArQN4wVxy0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ZzuW11c0aeZWsP9vw35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wTg_x04062K0I1J5H3I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x.2HzSvE.JMxTIKHkM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d.8QniokudPUCOZY4Qw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q6HLYVXki8O1YSHeck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MDJj7IC0ei1Gp2DRBf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Cvh3CyqU.AXT3ylGSl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hI6Yc9OEiLhqgk8p4K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EQTKnl402v3zBkZ9Hhb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98yIOMwEe5Cfgzknnw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9u1smVU0SQ7rMoHeaP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rAHrt3C0GJbRqo9cpKu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VcnnP8x0mYxtdzl0XOX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t6ObZL6kSNXTOei7hTl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eBQ36IvE.lmIzJyDMT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.yqTRnPE.ydMebhgd1l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kxvyZ9bEqNgEKuk0Bh_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8BypfB.0aORzJHo4ho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.IsCzevEyIXB3aRgzoC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6SfvY4dUCwkFnRNZRL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1.2009 14:05:10"/>
  <p:tag name="VCT-TEMPLATE" val="blank.potx"/>
  <p:tag name="VCTMASTER" val="HP_standard"/>
  <p:tag name="VCT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MfuerIVUekONxod57K2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dCc.sqykqdFKIv4pix5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V0ysOueka8kvYOdK8o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UoRO.mOkG4v4rGhILL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UHZnYh2EObU2ZK8d._s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Bjps.EsUyI3o8NHTqav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7qzaOlpk.lGcS7Za6UK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swa2lMEeIQ_Yxa6EXQ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XxqSRZKEe.Y_P0LyOx0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1sboTSjkiDcK8Eagse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X73xJYW0.v70zGFNy1y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Qkm2iuPUu.pV6TeSVQ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AZhAIRAUO_O8BHyvgns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pgIR5dyEygeswiA5yC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1M0XIosUqLSZk9qdH0b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YPxrJ5PkytEQZR0_kmm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JCXIOZCEyL8MpWNWWb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LA.Yxo3kO8rnh0YD_6r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N4d96DAkizcZdfjMn8.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YPxrJ5PkytEQZR0_kmm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LA.Yxo3kO8rnh0YD_6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poz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_IFUA">
  <a:themeElements>
    <a:clrScheme name="HuP-neu 3">
      <a:dk1>
        <a:srgbClr val="000000"/>
      </a:dk1>
      <a:lt1>
        <a:srgbClr val="FFFFFF"/>
      </a:lt1>
      <a:dk2>
        <a:srgbClr val="000000"/>
      </a:dk2>
      <a:lt2>
        <a:srgbClr val="8C8C8C"/>
      </a:lt2>
      <a:accent1>
        <a:srgbClr val="008CC8"/>
      </a:accent1>
      <a:accent2>
        <a:srgbClr val="E6E6E6"/>
      </a:accent2>
      <a:accent3>
        <a:srgbClr val="B4B4B4"/>
      </a:accent3>
      <a:accent4>
        <a:srgbClr val="969696"/>
      </a:accent4>
      <a:accent5>
        <a:srgbClr val="787878"/>
      </a:accent5>
      <a:accent6>
        <a:srgbClr val="05415A"/>
      </a:accent6>
      <a:hlink>
        <a:srgbClr val="464646"/>
      </a:hlink>
      <a:folHlink>
        <a:srgbClr val="B4B4B4"/>
      </a:folHlink>
    </a:clrScheme>
    <a:fontScheme name="Horváth Standar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custClrLst>
    <a:custClr name="Sky Blue 15%">
      <a:srgbClr val="DCEBFA"/>
    </a:custClr>
    <a:custClr name="Sky Blue 35%">
      <a:srgbClr val="AFD7EB"/>
    </a:custClr>
    <a:custClr name="Sky Blue 55%">
      <a:srgbClr val="73BEE1"/>
    </a:custClr>
    <a:custClr name="Sky Blue 75%">
      <a:srgbClr val="00A5D7"/>
    </a:custClr>
    <a:custClr name="Mid-Light Grey">
      <a:srgbClr val="D2D2D2"/>
    </a:custClr>
    <a:custClr name="Anthracite">
      <a:srgbClr val="5A5A5A"/>
    </a:custClr>
    <a:custClr name="Darkest Grey">
      <a:srgbClr val="464646"/>
    </a:custClr>
    <a:custClr name="Red">
      <a:srgbClr val="FF0000"/>
    </a:custClr>
    <a:custClr name="Yellow">
      <a:srgbClr val="FFFF00"/>
    </a:custClr>
    <a:custClr name="Green">
      <a:srgbClr val="00FF00"/>
    </a:custClr>
  </a:custClr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992</Words>
  <Application>Microsoft Office PowerPoint</Application>
  <PresentationFormat>Diavetítés a képernyőre (4:3 oldalarány)</PresentationFormat>
  <Paragraphs>249</Paragraphs>
  <Slides>9</Slides>
  <Notes>9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Office-téma</vt:lpstr>
      <vt:lpstr>Prez_IFUA</vt:lpstr>
      <vt:lpstr>think-cell Slide</vt:lpstr>
      <vt:lpstr>TÁMOP-4.1.1-C-12/1/KONV-2012-0013</vt:lpstr>
      <vt:lpstr>A létrehozott VIR I. architektúra</vt:lpstr>
      <vt:lpstr>Riport struktúra</vt:lpstr>
      <vt:lpstr>Egyetemi folyamatok, amelyekről a VIR I. (jelenleg) információt biztosít</vt:lpstr>
      <vt:lpstr>A VIR II. lehetséges tartalmi elemeinek forrásai</vt:lpstr>
      <vt:lpstr>  A törvény alapján az új FIR  architektúrája </vt:lpstr>
      <vt:lpstr>VIR I.-ben lefedett &amp; VIR II.-ben megvalósítandó tartalmi elemek</vt:lpstr>
      <vt:lpstr>„Csak a változás állandó”</vt:lpstr>
      <vt:lpstr>PowerPoint bemutató</vt:lpstr>
    </vt:vector>
  </TitlesOfParts>
  <Company>Educatio Társ. Szolg. Nonprofit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bangimagyara</dc:creator>
  <cp:lastModifiedBy>Papp Attila</cp:lastModifiedBy>
  <cp:revision>101</cp:revision>
  <dcterms:created xsi:type="dcterms:W3CDTF">2011-02-22T14:34:18Z</dcterms:created>
  <dcterms:modified xsi:type="dcterms:W3CDTF">2013-06-24T14:31:05Z</dcterms:modified>
</cp:coreProperties>
</file>