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4" r:id="rId3"/>
    <p:sldId id="281" r:id="rId4"/>
    <p:sldId id="276" r:id="rId5"/>
    <p:sldId id="278" r:id="rId6"/>
    <p:sldId id="279" r:id="rId7"/>
    <p:sldId id="282" r:id="rId8"/>
    <p:sldId id="275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9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400A-B214-4DC1-B61B-64F8E9DB133F}" type="datetimeFigureOut">
              <a:rPr lang="hu-HU" smtClean="0"/>
              <a:pPr/>
              <a:t>2013.06.20.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62117-A305-4477-A65F-CDCBA3E55EB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EA9CB0-B8C5-403A-9DB1-7805ACB30FC5}" type="datetimeFigureOut">
              <a:rPr lang="hu-HU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5744DA-1318-4D70-AEB1-80A65E8F64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744DA-1318-4D70-AEB1-80A65E8F64E4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E183F4-FD33-4545-B6A8-3B79B5E80D33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B790B-4DF3-499B-8D28-B0C31A7CA74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EA4F1-DD7D-402C-BE66-2F47873BB9DE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719BA-A7A2-4161-B721-28B4279B95F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C52143-9902-4209-A9AE-F790D1051E4E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9D01E-86D2-4549-A991-97F8E961FF8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1747CF-8EA2-4E2C-90D5-18920D50EE5C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9BA8E-1C3C-4DED-9360-3EEC478BDC8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85923F-022E-4120-9109-6CA97E9EC63E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5FA17-66EB-41B7-B6D4-6A37EC6DF42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33E2A-4532-4FD2-9203-0D83C0587B42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BDFF1-3291-49BB-8DAE-4496DB2EA6E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A374CC-8122-437D-A763-86CA1472538B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7D6C3-EDDF-4F10-ACCA-3C9BEE9C528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99DB1-8CE8-4F6D-9469-CF0D0A922B51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34502-A66B-448C-9F01-B16E9F6BCB1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85BF3-4DFA-4282-8B07-73191C4FDF9A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6909C-8BC5-40BE-82EB-4B1E91EA9AF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205538-70C7-48B9-80A6-8D18EDA31ECC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59F61-709A-48BA-9C03-C9BF13AF139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636B82-6576-46FB-A832-407722791ABB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CFCCE9B-8F6C-4308-9716-97AD0BCEFED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6596571-6441-4422-8BE0-0DC0B315C561}" type="datetimeFigureOut">
              <a:rPr lang="hu-HU" smtClean="0"/>
              <a:pPr>
                <a:defRPr/>
              </a:pPr>
              <a:t>2013.06.20.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957F4B4-AFF6-476F-A17E-7277C786B34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ép 10" descr="uszt_logo_nagy_cmy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71546"/>
            <a:ext cx="3431904" cy="4572033"/>
          </a:xfrm>
          <a:prstGeom prst="rect">
            <a:avLst/>
          </a:prstGeom>
        </p:spPr>
      </p:pic>
      <p:sp>
        <p:nvSpPr>
          <p:cNvPr id="17" name="Cím 16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3643338" cy="357190"/>
          </a:xfrm>
        </p:spPr>
        <p:txBody>
          <a:bodyPr>
            <a:normAutofit fontScale="90000"/>
          </a:bodyPr>
          <a:lstStyle/>
          <a:p>
            <a:pPr algn="l"/>
            <a:r>
              <a:rPr lang="hu-HU" sz="1800" dirty="0" smtClean="0">
                <a:solidFill>
                  <a:srgbClr val="00B050"/>
                </a:solidFill>
                <a:effectLst/>
              </a:rPr>
              <a:t>TÁMOP-4.1.1-C-12/1/KONV-2012-0013</a:t>
            </a:r>
            <a:endParaRPr lang="hu-HU" sz="1800" dirty="0">
              <a:solidFill>
                <a:srgbClr val="00B050"/>
              </a:solidFill>
              <a:effectLst/>
            </a:endParaRPr>
          </a:p>
        </p:txBody>
      </p:sp>
      <p:sp>
        <p:nvSpPr>
          <p:cNvPr id="18" name="Alcím 17"/>
          <p:cNvSpPr>
            <a:spLocks noGrp="1"/>
          </p:cNvSpPr>
          <p:nvPr>
            <p:ph type="subTitle" idx="1"/>
          </p:nvPr>
        </p:nvSpPr>
        <p:spPr>
          <a:xfrm>
            <a:off x="3643306" y="1928802"/>
            <a:ext cx="5143536" cy="1057720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>
                <a:solidFill>
                  <a:srgbClr val="00B050"/>
                </a:solidFill>
                <a:latin typeface="Verdana" pitchFamily="34" charset="0"/>
              </a:rPr>
              <a:t>VERSENYKÉPES DEBRECENI EGYETEM</a:t>
            </a:r>
            <a:endParaRPr lang="hu-HU" sz="32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pic>
        <p:nvPicPr>
          <p:cNvPr id="19" name="Kép 18" descr="EU_ESZ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20" name="Kép 19" descr="MM_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9" name="Alcím 17"/>
          <p:cNvSpPr txBox="1">
            <a:spLocks/>
          </p:cNvSpPr>
          <p:nvPr/>
        </p:nvSpPr>
        <p:spPr>
          <a:xfrm>
            <a:off x="2411760" y="3429000"/>
            <a:ext cx="6447090" cy="2019074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Mentorszolgáltatás kialakításának lépései a Debreceni Egyetemen</a:t>
            </a:r>
          </a:p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kumimoji="0" lang="hu-H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</a:rPr>
              <a:t>Juhász Béla Szilárd-</a:t>
            </a:r>
            <a:r>
              <a:rPr kumimoji="0" lang="hu-HU" sz="28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</a:rPr>
              <a:t> DEMEK</a:t>
            </a:r>
            <a:endParaRPr kumimoji="0" lang="hu-HU" sz="28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1772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00B050"/>
                </a:solidFill>
                <a:latin typeface="Verdana" pitchFamily="34" charset="0"/>
              </a:rPr>
              <a:t>Előzmények</a:t>
            </a:r>
            <a:endParaRPr lang="hu-HU" sz="32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Az Észak-Alföldi Régió hazánk egyik legelmaradottabb régiós területe. A Debreceni Egyetemen így, igen jelentős a hátrányos helyzetű hallgatók létszáma, mely az elmúlt tíz évben évről évre </a:t>
            </a: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emelkedett</a:t>
            </a: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.</a:t>
            </a:r>
          </a:p>
          <a:p>
            <a:pPr>
              <a:buNone/>
            </a:pPr>
            <a:endParaRPr lang="hu-HU" sz="2000" dirty="0" smtClean="0">
              <a:solidFill>
                <a:srgbClr val="00B050"/>
              </a:solidFill>
              <a:latin typeface="Verdana" pitchFamily="34" charset="0"/>
            </a:endParaRP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Fogyatékossággal élők: 203 fő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Hátrányos helyzetű: 1730 fő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Halmozottan hátrányos helyzetű:302 fő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Célcsoportba bevonható összes létszám: 2235 fő</a:t>
            </a:r>
          </a:p>
          <a:p>
            <a:endParaRPr lang="hu-HU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1772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00B050"/>
                </a:solidFill>
                <a:latin typeface="Verdana" pitchFamily="34" charset="0"/>
              </a:rPr>
              <a:t>Előzmények</a:t>
            </a:r>
            <a:endParaRPr lang="hu-HU" sz="32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Az Észak-Alföldi Régió hazánk egyik legelmaradottabb régiós területe. A Debreceni Egyetemen így, igen jelentős a hátrányos helyzetű hallgatók létszáma</a:t>
            </a:r>
          </a:p>
          <a:p>
            <a:pPr>
              <a:buNone/>
            </a:pPr>
            <a:endParaRPr lang="hu-HU" sz="2000" dirty="0" smtClean="0">
              <a:solidFill>
                <a:srgbClr val="00B050"/>
              </a:solidFill>
              <a:latin typeface="Verdana" pitchFamily="34" charset="0"/>
            </a:endParaRP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Fogyatékossággal élők: 203 fő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Hátrányos helyzetű: 1730 fő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Halmozottan hátrányos helyzetű:302 fő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Célcsoportba bevonható összes létszám: 2235 fő</a:t>
            </a:r>
          </a:p>
          <a:p>
            <a:endParaRPr lang="hu-HU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0"/>
          <p:cNvSpPr txBox="1">
            <a:spLocks/>
          </p:cNvSpPr>
          <p:nvPr/>
        </p:nvSpPr>
        <p:spPr>
          <a:xfrm>
            <a:off x="395536" y="980728"/>
            <a:ext cx="8229600" cy="936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endParaRPr lang="hu-HU" sz="28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28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28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28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28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hallgatók karonkénti megoszlása fogyatékosság alapján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67546" y="1641348"/>
          <a:ext cx="8136904" cy="5028006"/>
        </p:xfrm>
        <a:graphic>
          <a:graphicData uri="http://schemas.openxmlformats.org/drawingml/2006/table">
            <a:tbl>
              <a:tblPr/>
              <a:tblGrid>
                <a:gridCol w="1192221"/>
                <a:gridCol w="1132608"/>
                <a:gridCol w="1162415"/>
                <a:gridCol w="1162415"/>
                <a:gridCol w="1162415"/>
                <a:gridCol w="1162415"/>
                <a:gridCol w="1162415"/>
              </a:tblGrid>
              <a:tr h="887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KAR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Látás-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sérült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Hallás-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sérült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Mozgás-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korlátozott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Kommuni-</a:t>
                      </a:r>
                      <a:endParaRPr lang="hu-HU" sz="1200" b="1" dirty="0">
                        <a:solidFill>
                          <a:srgbClr val="00B05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kációban</a:t>
                      </a: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korlátozott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Autizmus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Összesen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AOK 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ÁJK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BTK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EFK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GVK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GYFK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KTK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MFK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TTK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ZK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ÖSSZESEN</a:t>
                      </a:r>
                      <a:endParaRPr lang="hu-HU" sz="1200" b="1">
                        <a:solidFill>
                          <a:srgbClr val="00B05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91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203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I. Életvezetési és speciális preventív szolgáltatások és tanácsadások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32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1392"/>
          </a:xfrm>
        </p:spPr>
        <p:txBody>
          <a:bodyPr>
            <a:normAutofit fontScale="85000" lnSpcReduction="20000"/>
          </a:bodyPr>
          <a:lstStyle/>
          <a:p>
            <a:r>
              <a:rPr lang="hu-HU" sz="2400" dirty="0" smtClean="0">
                <a:solidFill>
                  <a:srgbClr val="00B050"/>
                </a:solidFill>
                <a:latin typeface="Verdana" pitchFamily="34" charset="0"/>
              </a:rPr>
              <a:t>Komplex </a:t>
            </a:r>
            <a:r>
              <a:rPr lang="hu-HU" sz="2400" dirty="0" err="1" smtClean="0">
                <a:solidFill>
                  <a:srgbClr val="00B050"/>
                </a:solidFill>
                <a:latin typeface="Verdana" pitchFamily="34" charset="0"/>
              </a:rPr>
              <a:t>Bio-Pszicho-Szociális</a:t>
            </a:r>
            <a:r>
              <a:rPr lang="hu-HU" sz="2400" dirty="0" smtClean="0">
                <a:solidFill>
                  <a:srgbClr val="00B050"/>
                </a:solidFill>
                <a:latin typeface="Verdana" pitchFamily="34" charset="0"/>
              </a:rPr>
              <a:t> Tanácsadás </a:t>
            </a:r>
          </a:p>
          <a:p>
            <a:pPr>
              <a:buNone/>
            </a:pPr>
            <a:endParaRPr lang="hu-HU" sz="2000" dirty="0" smtClean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2" name="Cím 10"/>
          <p:cNvSpPr txBox="1">
            <a:spLocks/>
          </p:cNvSpPr>
          <p:nvPr/>
        </p:nvSpPr>
        <p:spPr>
          <a:xfrm>
            <a:off x="467544" y="2420888"/>
            <a:ext cx="8229600" cy="936104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/>
          <a:p>
            <a:pPr fontAlgn="auto">
              <a:spcAft>
                <a:spcPts val="0"/>
              </a:spcAft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hu-H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11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II. Érzékenyítő tréningek</a:t>
            </a:r>
          </a:p>
          <a:p>
            <a:pPr fontAlgn="auto">
              <a:spcAft>
                <a:spcPts val="0"/>
              </a:spcAft>
            </a:pPr>
            <a:endParaRPr lang="hu-HU" sz="112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Aft>
                <a:spcPts val="0"/>
              </a:spcAft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3" name="Tartalom helye 15"/>
          <p:cNvSpPr txBox="1">
            <a:spLocks/>
          </p:cNvSpPr>
          <p:nvPr/>
        </p:nvSpPr>
        <p:spPr>
          <a:xfrm>
            <a:off x="539552" y="2924944"/>
            <a:ext cx="8229600" cy="338437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Inkluzív nevelés – attitűdformálás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felsőoktatási intézmények oktatói, a tanulmányi osztályok munkatársai nincsenek felkészítve a feladatra.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Cél, hogy attitűdjeikben elfogadóbbá váljanak a sérült vagy másság jegyeit hordozó, hátrányos helyzetű  emberekkel, problémáikkal, nehézségeikkel kapcsolatban,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Segítve ezen fiatalok integrálását,befogadását  a felsőoktatásba, ezáltal biztosítva fogyatékossággal élők  esélyegyenlőségét.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4" name="Kép 3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Kép 5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7" name="Kép 6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8" name="Cím 10"/>
          <p:cNvSpPr txBox="1">
            <a:spLocks/>
          </p:cNvSpPr>
          <p:nvPr/>
        </p:nvSpPr>
        <p:spPr>
          <a:xfrm>
            <a:off x="428596" y="857232"/>
            <a:ext cx="8229600" cy="58177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hu-H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III. Esélyháló Mentor Hálózat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9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artalom helye 15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9" name="Tartalom helye 15"/>
          <p:cNvSpPr txBox="1">
            <a:spLocks/>
          </p:cNvSpPr>
          <p:nvPr/>
        </p:nvSpPr>
        <p:spPr>
          <a:xfrm>
            <a:off x="467544" y="1628800"/>
            <a:ext cx="8229600" cy="43204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Legfontosabb cél a Debreceni Egyetemen tanuló hátrányos helyzetű, roma és fogyatékkal élő fiatalok esélyegyenlőtlenségének csökkentése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beilleszkedésének megkönnyítése, lemorzsolódásuk veszélyének csökkentése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A </a:t>
            </a:r>
            <a:r>
              <a:rPr lang="hu-HU" sz="2000" dirty="0" err="1" smtClean="0">
                <a:solidFill>
                  <a:srgbClr val="00B050"/>
                </a:solidFill>
                <a:latin typeface="Verdana" pitchFamily="34" charset="0"/>
              </a:rPr>
              <a:t>mentorált</a:t>
            </a: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 hallgatókat egy személyes segítő, mentor támogatja tanulmányaik alatt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Lehetőséget ad a közösségi munka iránti elkötelezettség és a felelősségvállalásra való képességek kialakulására, fejlesztésére.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A személyes kompetenciák és </a:t>
            </a:r>
            <a:r>
              <a:rPr lang="hu-HU" sz="2000" dirty="0" err="1" smtClean="0">
                <a:solidFill>
                  <a:srgbClr val="00B050"/>
                </a:solidFill>
                <a:latin typeface="Verdana" pitchFamily="34" charset="0"/>
              </a:rPr>
              <a:t>skillek</a:t>
            </a:r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</a:rPr>
              <a:t> fejlesztésével programban résztvevők munkaerő-piaci esélyeinek növelése.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hu-HU" sz="2000" dirty="0" smtClean="0">
              <a:solidFill>
                <a:srgbClr val="00B050"/>
              </a:solidFill>
              <a:latin typeface="Verdana" pitchFamily="34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hu-HU" sz="2000" dirty="0" smtClean="0">
              <a:solidFill>
                <a:srgbClr val="00B05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fejlesztés várható hatásai:</a:t>
            </a:r>
            <a:endParaRPr lang="hu-HU" sz="31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régió hátrányos helyzetű tanulóinak és hallgatóinak életesélyeinek javulását és egyben esélyét kívánjuk elérni. 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felnőtt korúak (felsőoktatásban dolgozók, oktatók) szemléletének formálásával a társadalmi elfogadás, az esélyegyenlőségi szemlélet javulása várható. 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pszichoszomatikus képzések, tanácsadások és egyéni foglalkozások révén a felsőoktatásba valamilyen hátránnyal jövők felzárkóztatása.</a:t>
            </a:r>
          </a:p>
          <a:p>
            <a:r>
              <a:rPr lang="hu-HU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különböző formák megjelenése a régióban ugyanakkor közvetett hatásként jelentkezik az esélyegyenlőségi területekhez illeszkedően különböző társadalmi rétegeknél. </a:t>
            </a:r>
          </a:p>
          <a:p>
            <a:endParaRPr lang="hu-HU" sz="2000" dirty="0" smtClean="0">
              <a:solidFill>
                <a:srgbClr val="00B050"/>
              </a:solidFill>
              <a:latin typeface="Verdana" pitchFamily="34" charset="0"/>
            </a:endParaRPr>
          </a:p>
          <a:p>
            <a:pPr>
              <a:buNone/>
            </a:pPr>
            <a:endParaRPr lang="hu-HU" sz="2000" dirty="0" smtClean="0">
              <a:solidFill>
                <a:srgbClr val="00B050"/>
              </a:solidFill>
              <a:latin typeface="Verdana" pitchFamily="34" charset="0"/>
            </a:endParaRPr>
          </a:p>
          <a:p>
            <a:endParaRPr lang="hu-HU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b="1" dirty="0" smtClean="0">
              <a:solidFill>
                <a:srgbClr val="00B050"/>
              </a:solidFill>
              <a:latin typeface="Verdana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b="1" dirty="0" smtClean="0">
              <a:solidFill>
                <a:srgbClr val="00B050"/>
              </a:solidFill>
              <a:latin typeface="Verdana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200" b="1" dirty="0" smtClean="0">
                <a:solidFill>
                  <a:srgbClr val="00B050"/>
                </a:solidFill>
                <a:latin typeface="Verdana" pitchFamily="34" charset="0"/>
              </a:rPr>
              <a:t>Köszönöm a figyelmüket!</a:t>
            </a:r>
          </a:p>
        </p:txBody>
      </p:sp>
      <p:sp>
        <p:nvSpPr>
          <p:cNvPr id="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7" name="Kép 6" descr="EU_ES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8" name="Kép 7" descr="MM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pic>
        <p:nvPicPr>
          <p:cNvPr id="9" name="Kép 8" descr="logo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tomori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B0DFA0"/>
      </a:accent1>
      <a:accent2>
        <a:srgbClr val="54A838"/>
      </a:accent2>
      <a:accent3>
        <a:srgbClr val="54A838"/>
      </a:accent3>
      <a:accent4>
        <a:srgbClr val="CAE9C0"/>
      </a:accent4>
      <a:accent5>
        <a:srgbClr val="DBE6B6"/>
      </a:accent5>
      <a:accent6>
        <a:srgbClr val="A5C249"/>
      </a:accent6>
      <a:hlink>
        <a:srgbClr val="54A838"/>
      </a:hlink>
      <a:folHlink>
        <a:srgbClr val="54A838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974</TotalTime>
  <Words>429</Words>
  <Application>Microsoft Office PowerPoint</Application>
  <PresentationFormat>Diavetítés a képernyőre (4:3 oldalarány)</PresentationFormat>
  <Paragraphs>164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TÁMOP-4.1.1-C-12/1/KONV-2012-0013</vt:lpstr>
      <vt:lpstr>Előzmények</vt:lpstr>
      <vt:lpstr>Előzmények</vt:lpstr>
      <vt:lpstr>4. dia</vt:lpstr>
      <vt:lpstr>      I. Életvezetési és speciális preventív szolgáltatások és tanácsadások </vt:lpstr>
      <vt:lpstr>6. dia</vt:lpstr>
      <vt:lpstr>       A fejlesztés várható hatásai:</vt:lpstr>
      <vt:lpstr>8. dia</vt:lpstr>
    </vt:vector>
  </TitlesOfParts>
  <Company>Educatio Társ. Szolg. Nonprofit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bangimagyara</dc:creator>
  <cp:lastModifiedBy>Bela</cp:lastModifiedBy>
  <cp:revision>40</cp:revision>
  <dcterms:created xsi:type="dcterms:W3CDTF">2011-02-22T14:34:18Z</dcterms:created>
  <dcterms:modified xsi:type="dcterms:W3CDTF">2013-06-20T07:06:51Z</dcterms:modified>
</cp:coreProperties>
</file>